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3B96-540A-43D1-B24C-097EE2D803B6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DA135-104F-4789-B66D-7EE62EFA4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HELPS TO BUILD A SOUND KNOWLEDGE OF BASIC ADDITION AND SUBTRACTION FACTS TO 10 AND MORE.</a:t>
            </a:r>
          </a:p>
          <a:p>
            <a:r>
              <a:rPr lang="en-GB" altLang="en-US" dirty="0" smtClean="0"/>
              <a:t>ALSO VERY IMPORTANTLY TEENS NUMBERS AND EARLY PARTITIONING.THEY CAN GROUP TENS AND 1’S TO MAKE TEEN NUMBERS</a:t>
            </a:r>
          </a:p>
          <a:p>
            <a:r>
              <a:rPr lang="en-GB" altLang="en-US" dirty="0" smtClean="0"/>
              <a:t>THEY CAN ALSO HELP CHN TO FIND THE MISSIMG NUMBERS SUMS-2+?=5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0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82FD-E101-4D16-AE4A-42B9ABE31823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22CA-4606-45E7-99F1-23663CCD0328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B6B7-81C8-42B3-837C-0B38F89F784E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1200-4A0E-437F-B48D-5BAB9E28041F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D219-C1F1-4A25-A9F8-4FD2545D8834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A724-E054-4F2B-9D43-DEC1E920ACDE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8B22-F09F-4489-AF26-1F7D89DF62A7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4294-893A-405D-85C6-5FE76B4B46D0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5750-D2C0-4DF8-B210-B4F0E98BCBAC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D8DF-FA10-403A-A619-177E5A63D928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B213-39CE-4556-9216-3DBBC4233545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D28F-1950-44FA-BE90-DD787656F5DD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4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33BC-4CAC-4F00-9CB2-19606F9EFE81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16DD-666C-4FD6-9755-F8B7A9EA6D67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1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2197-1D75-416B-A1EE-314514A38733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AFD2-5774-43C8-8DDC-EFF04484911F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52B7-5E6F-46D8-9DF7-4D66DD5B25D2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B4A-EBF7-4D9F-B964-8FF539D7EF1F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88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0D9D-EAA9-4E83-91FD-BFA3EC528CF3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98C4-B24C-4972-91C0-9441ABDD7B93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CEE1-094C-4DFE-BBC0-A57099293419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CEE0-5F04-491A-8C82-D0B6A0DF251D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4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2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5BEE-B2AC-4A7C-A9AE-BCB9203B6075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649B-B4BE-400B-91D1-BA8C76CA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9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3E3CB-18E4-44B7-81E9-61C08DAFA073}" type="datetimeFigureOut">
              <a:rPr lang="en-US">
                <a:solidFill>
                  <a:prstClr val="black">
                    <a:shade val="50000"/>
                  </a:prstClr>
                </a:solidFill>
                <a:latin typeface="Comic Sans MS" charset="0"/>
                <a:sym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29-Sep-15</a:t>
            </a:fld>
            <a:endParaRPr lang="en-US">
              <a:solidFill>
                <a:prstClr val="black">
                  <a:shade val="50000"/>
                </a:prstClr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shade val="50000"/>
                </a:prstClr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E2C44C-7042-49CD-8EDC-0FDBF5B2B699}" type="slidenum">
              <a:rPr lang="en-US">
                <a:solidFill>
                  <a:prstClr val="black">
                    <a:shade val="50000"/>
                  </a:prstClr>
                </a:solidFill>
                <a:latin typeface="Comic Sans MS" charset="0"/>
                <a:sym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  <a:latin typeface="Comic Sans MS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scotland.gov.uk/resources/n/nationalnumeracyprogressionframework/index.asp?strReferringChannel=video&amp;strReferringPageID=tcm:4-867428-64&amp;class=l3+d220068" TargetMode="External"/><Relationship Id="rId2" Type="http://schemas.openxmlformats.org/officeDocument/2006/relationships/hyperlink" Target="http://www.educationscotland.gov.uk/learningandteaching/assessment/ssl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meracyacademy.edubuzz.org/" TargetMode="External"/><Relationship Id="rId5" Type="http://schemas.openxmlformats.org/officeDocument/2006/relationships/hyperlink" Target="http://harveyshomepage.com/Harveys_Homepage/Number_Sense.html" TargetMode="External"/><Relationship Id="rId4" Type="http://schemas.openxmlformats.org/officeDocument/2006/relationships/hyperlink" Target="https://illuminations.nctm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BV3XnRjZo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Improving Our Numeracy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272808" cy="3600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5  Twilights April-June 2015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Early numeracy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Addition and Subtraction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Mental maths strategies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Multiplication and Division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algn="l"/>
            <a:r>
              <a:rPr lang="en-GB" dirty="0" smtClean="0">
                <a:latin typeface="Comic Sans MS" panose="030F0702030302020204" pitchFamily="66" charset="0"/>
              </a:rPr>
              <a:t>QIO Stephen Watters and class teachers both primary and secondary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098" name="Picture 2" descr="https://encrypted-tbn3.gstatic.com/images?q=tbn:ANd9GcRKvpdmB38mKchoQGwBrt-TTa6H5B5B6v7s9473xEu8S--umUov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5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Resources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SEAL boxes- Stages of Early Arithmetic Learning- in each class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5 and 10 frames</a:t>
            </a:r>
            <a:endParaRPr lang="en-GB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Bead bars</a:t>
            </a:r>
            <a:endParaRPr lang="en-GB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Dominoes</a:t>
            </a:r>
            <a:endParaRPr lang="en-GB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Dice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800" dirty="0" smtClean="0">
                <a:latin typeface="Comic Sans MS"/>
                <a:ea typeface="Calibri"/>
                <a:cs typeface="Times New Roman"/>
              </a:rPr>
              <a:t>Number lines</a:t>
            </a:r>
            <a:endParaRPr lang="en-GB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Abacus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+/- triangles- great resource</a:t>
            </a:r>
            <a:endParaRPr lang="en-GB" sz="2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01" y="2780928"/>
            <a:ext cx="3521968" cy="23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4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Online resources/websites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Illuminations-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website</a:t>
            </a:r>
            <a:endParaRPr lang="en-GB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Harvey's </a:t>
            </a:r>
            <a:r>
              <a:rPr lang="en-GB" sz="18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Homepage-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Website</a:t>
            </a:r>
            <a:endParaRPr lang="en-GB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Glasgow online-maths-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curricular area-numeracy-primary resources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Numeracy Academy- </a:t>
            </a:r>
            <a:r>
              <a:rPr lang="en-GB" sz="18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East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Lothian</a:t>
            </a:r>
            <a:endParaRPr lang="en-GB" sz="1800" dirty="0">
              <a:solidFill>
                <a:prstClr val="black"/>
              </a:solidFill>
              <a:latin typeface="Comic Sans MS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 smtClean="0">
                <a:solidFill>
                  <a:prstClr val="black"/>
                </a:solidFill>
                <a:latin typeface="Comic Sans MS"/>
                <a:cs typeface="Times New Roman"/>
              </a:rPr>
              <a:t>Games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I say a number you say the next/previous e.g. teacher says 4,5,6 and pupil says 7,8,9</a:t>
            </a:r>
            <a:endParaRPr lang="en-GB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Counting choirs- split the class into groups. Ask one group to start counting then stop them and the next group carries on etc. forward and back, in 2’s or 5’s etc.</a:t>
            </a:r>
            <a:endParaRPr lang="en-GB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Guess the position- put a number line out with e.g. 0, 10,15 and 20. Can they play where 4 would go, 18 etc.</a:t>
            </a:r>
            <a:endParaRPr lang="en-GB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Guess the number- child thinks of a number and the other children have to guess with yes or no answers e.g. is it bigger than/smaller than</a:t>
            </a:r>
            <a:endParaRPr lang="en-GB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Dice game- roll two dice 2 and 4- what numbers can you make 24 or 42- what number is biggest/smallest etc. adapt e.g. 3 dice for HTU</a:t>
            </a:r>
            <a:endParaRPr lang="en-GB" sz="18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0185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Planning and resources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Glow resource- progression pathways. This is a maths resource/planners show where to start in each level in each area within maths. </a:t>
            </a:r>
          </a:p>
          <a:p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There are lesson ideas, resources and homework ideas.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Maths strategies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Mental maths daily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Pupils should be taught different strategies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Pupils should explain methods/compare to other methods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Teach written methods after teaching understanding e.g. vertical and horizontal sums.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Use various resources from p1-p7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0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47 children in the hall. 28 more arrive, How many are in the hall now?</a:t>
            </a:r>
          </a:p>
          <a:p>
            <a:endParaRPr lang="en-GB" dirty="0"/>
          </a:p>
          <a:p>
            <a:r>
              <a:rPr lang="en-GB" dirty="0" smtClean="0"/>
              <a:t>How did you work it out?</a:t>
            </a:r>
          </a:p>
          <a:p>
            <a:r>
              <a:rPr lang="en-GB" dirty="0" smtClean="0"/>
              <a:t>Can you think of other strategies?</a:t>
            </a:r>
          </a:p>
          <a:p>
            <a:r>
              <a:rPr lang="en-GB" dirty="0" smtClean="0"/>
              <a:t>Share strategies.</a:t>
            </a:r>
          </a:p>
          <a:p>
            <a:r>
              <a:rPr lang="en-GB" dirty="0" smtClean="0"/>
              <a:t>Some people prefer to use certain strategies- but teach/model various.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6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Strategies- 47+28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476"/>
            <a:ext cx="8229600" cy="4525963"/>
          </a:xfrm>
        </p:spPr>
        <p:txBody>
          <a:bodyPr/>
          <a:lstStyle/>
          <a:p>
            <a:r>
              <a:rPr lang="en-GB" dirty="0" smtClean="0"/>
              <a:t>40+ 20 then 7+8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Vertical </a:t>
            </a:r>
            <a:r>
              <a:rPr lang="en-GB" dirty="0" smtClean="0">
                <a:solidFill>
                  <a:prstClr val="black"/>
                </a:solidFill>
              </a:rPr>
              <a:t>sums</a:t>
            </a:r>
          </a:p>
          <a:p>
            <a:pPr lvl="0"/>
            <a:r>
              <a:rPr lang="en-GB" dirty="0" smtClean="0"/>
              <a:t>Rounding/ compensation- 47+30-2</a:t>
            </a:r>
          </a:p>
          <a:p>
            <a:r>
              <a:rPr lang="en-GB" dirty="0" smtClean="0"/>
              <a:t>Open number line- visualisation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Compare strategies- Easiest? Quickest?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4293096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44371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47		67               70</a:t>
            </a:r>
            <a:r>
              <a:rPr lang="en-GB" dirty="0"/>
              <a:t> </a:t>
            </a:r>
            <a:r>
              <a:rPr lang="en-GB" dirty="0" smtClean="0"/>
              <a:t>                        75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36450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+20	         +3		+5						</a:t>
            </a:r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825910" y="3563291"/>
            <a:ext cx="1946787" cy="684244"/>
          </a:xfrm>
          <a:custGeom>
            <a:avLst/>
            <a:gdLst>
              <a:gd name="connsiteX0" fmla="*/ 0 w 1946787"/>
              <a:gd name="connsiteY0" fmla="*/ 654748 h 684244"/>
              <a:gd name="connsiteX1" fmla="*/ 648929 w 1946787"/>
              <a:gd name="connsiteY1" fmla="*/ 109057 h 684244"/>
              <a:gd name="connsiteX2" fmla="*/ 1430593 w 1946787"/>
              <a:gd name="connsiteY2" fmla="*/ 50064 h 684244"/>
              <a:gd name="connsiteX3" fmla="*/ 1946787 w 1946787"/>
              <a:gd name="connsiteY3" fmla="*/ 684244 h 6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787" h="684244">
                <a:moveTo>
                  <a:pt x="0" y="654748"/>
                </a:moveTo>
                <a:cubicBezTo>
                  <a:pt x="205248" y="432293"/>
                  <a:pt x="410497" y="209838"/>
                  <a:pt x="648929" y="109057"/>
                </a:cubicBezTo>
                <a:cubicBezTo>
                  <a:pt x="887361" y="8276"/>
                  <a:pt x="1214283" y="-45801"/>
                  <a:pt x="1430593" y="50064"/>
                </a:cubicBezTo>
                <a:cubicBezTo>
                  <a:pt x="1646903" y="145928"/>
                  <a:pt x="1796845" y="415086"/>
                  <a:pt x="1946787" y="684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772697" y="3553458"/>
            <a:ext cx="1079223" cy="684244"/>
          </a:xfrm>
          <a:custGeom>
            <a:avLst/>
            <a:gdLst>
              <a:gd name="connsiteX0" fmla="*/ 0 w 1946787"/>
              <a:gd name="connsiteY0" fmla="*/ 654748 h 684244"/>
              <a:gd name="connsiteX1" fmla="*/ 648929 w 1946787"/>
              <a:gd name="connsiteY1" fmla="*/ 109057 h 684244"/>
              <a:gd name="connsiteX2" fmla="*/ 1430593 w 1946787"/>
              <a:gd name="connsiteY2" fmla="*/ 50064 h 684244"/>
              <a:gd name="connsiteX3" fmla="*/ 1946787 w 1946787"/>
              <a:gd name="connsiteY3" fmla="*/ 684244 h 6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787" h="684244">
                <a:moveTo>
                  <a:pt x="0" y="654748"/>
                </a:moveTo>
                <a:cubicBezTo>
                  <a:pt x="205248" y="432293"/>
                  <a:pt x="410497" y="209838"/>
                  <a:pt x="648929" y="109057"/>
                </a:cubicBezTo>
                <a:cubicBezTo>
                  <a:pt x="887361" y="8276"/>
                  <a:pt x="1214283" y="-45801"/>
                  <a:pt x="1430593" y="50064"/>
                </a:cubicBezTo>
                <a:cubicBezTo>
                  <a:pt x="1646903" y="145928"/>
                  <a:pt x="1796845" y="415086"/>
                  <a:pt x="1946787" y="684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851920" y="3607111"/>
            <a:ext cx="1440160" cy="640424"/>
          </a:xfrm>
          <a:custGeom>
            <a:avLst/>
            <a:gdLst>
              <a:gd name="connsiteX0" fmla="*/ 0 w 1946787"/>
              <a:gd name="connsiteY0" fmla="*/ 654748 h 684244"/>
              <a:gd name="connsiteX1" fmla="*/ 648929 w 1946787"/>
              <a:gd name="connsiteY1" fmla="*/ 109057 h 684244"/>
              <a:gd name="connsiteX2" fmla="*/ 1430593 w 1946787"/>
              <a:gd name="connsiteY2" fmla="*/ 50064 h 684244"/>
              <a:gd name="connsiteX3" fmla="*/ 1946787 w 1946787"/>
              <a:gd name="connsiteY3" fmla="*/ 684244 h 6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787" h="684244">
                <a:moveTo>
                  <a:pt x="0" y="654748"/>
                </a:moveTo>
                <a:cubicBezTo>
                  <a:pt x="205248" y="432293"/>
                  <a:pt x="410497" y="209838"/>
                  <a:pt x="648929" y="109057"/>
                </a:cubicBezTo>
                <a:cubicBezTo>
                  <a:pt x="887361" y="8276"/>
                  <a:pt x="1214283" y="-45801"/>
                  <a:pt x="1430593" y="50064"/>
                </a:cubicBezTo>
                <a:cubicBezTo>
                  <a:pt x="1646903" y="145928"/>
                  <a:pt x="1796845" y="415086"/>
                  <a:pt x="1946787" y="684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4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Re-ordering, Partitioning and Compensation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Re-ordering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2+7 easier as 7+2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17+9-7 easier as 17-7+9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Partitioning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4+15= 4+10+5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30+47= 30+40+7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Compensation-rounding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24+19= 24+20-1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84-18= 84-20+2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2530" name="Picture 2" descr="http://ictedusrv.cumbria.ac.uk/maths/pgdl/unit5/unit5/images/pic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29831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3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Multiplication and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5" y="1310034"/>
            <a:ext cx="8229600" cy="485527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Various methods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Open number line- 4x2=8 Use language 4 jumps of 2 before 4 multiplied by 2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 smtClean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 smtClean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 smtClean="0">
              <a:latin typeface="Comic Sans MS" panose="030F0702030302020204" pitchFamily="66" charset="0"/>
            </a:endParaRPr>
          </a:p>
          <a:p>
            <a:r>
              <a:rPr lang="en-GB" sz="1800" dirty="0" smtClean="0">
                <a:latin typeface="Comic Sans MS" panose="030F0702030302020204" pitchFamily="66" charset="0"/>
              </a:rPr>
              <a:t>Arrays</a:t>
            </a:r>
          </a:p>
          <a:p>
            <a:pPr marL="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7890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		2		4		6		8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3573016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737419" y="2920057"/>
            <a:ext cx="1917149" cy="431618"/>
          </a:xfrm>
          <a:custGeom>
            <a:avLst/>
            <a:gdLst>
              <a:gd name="connsiteX0" fmla="*/ 0 w 1917149"/>
              <a:gd name="connsiteY0" fmla="*/ 427827 h 431618"/>
              <a:gd name="connsiteX1" fmla="*/ 840658 w 1917149"/>
              <a:gd name="connsiteY1" fmla="*/ 124 h 431618"/>
              <a:gd name="connsiteX2" fmla="*/ 1784555 w 1917149"/>
              <a:gd name="connsiteY2" fmla="*/ 383582 h 431618"/>
              <a:gd name="connsiteX3" fmla="*/ 1887794 w 1917149"/>
              <a:gd name="connsiteY3" fmla="*/ 413078 h 4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49" h="431618">
                <a:moveTo>
                  <a:pt x="0" y="427827"/>
                </a:moveTo>
                <a:cubicBezTo>
                  <a:pt x="271616" y="217662"/>
                  <a:pt x="543232" y="7498"/>
                  <a:pt x="840658" y="124"/>
                </a:cubicBezTo>
                <a:cubicBezTo>
                  <a:pt x="1138084" y="-7250"/>
                  <a:pt x="1610032" y="314756"/>
                  <a:pt x="1784555" y="383582"/>
                </a:cubicBezTo>
                <a:cubicBezTo>
                  <a:pt x="1959078" y="452408"/>
                  <a:pt x="1923436" y="432743"/>
                  <a:pt x="1887794" y="413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643980" y="2920057"/>
            <a:ext cx="1917149" cy="431618"/>
          </a:xfrm>
          <a:custGeom>
            <a:avLst/>
            <a:gdLst>
              <a:gd name="connsiteX0" fmla="*/ 0 w 1917149"/>
              <a:gd name="connsiteY0" fmla="*/ 427827 h 431618"/>
              <a:gd name="connsiteX1" fmla="*/ 840658 w 1917149"/>
              <a:gd name="connsiteY1" fmla="*/ 124 h 431618"/>
              <a:gd name="connsiteX2" fmla="*/ 1784555 w 1917149"/>
              <a:gd name="connsiteY2" fmla="*/ 383582 h 431618"/>
              <a:gd name="connsiteX3" fmla="*/ 1887794 w 1917149"/>
              <a:gd name="connsiteY3" fmla="*/ 413078 h 4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49" h="431618">
                <a:moveTo>
                  <a:pt x="0" y="427827"/>
                </a:moveTo>
                <a:cubicBezTo>
                  <a:pt x="271616" y="217662"/>
                  <a:pt x="543232" y="7498"/>
                  <a:pt x="840658" y="124"/>
                </a:cubicBezTo>
                <a:cubicBezTo>
                  <a:pt x="1138084" y="-7250"/>
                  <a:pt x="1610032" y="314756"/>
                  <a:pt x="1784555" y="383582"/>
                </a:cubicBezTo>
                <a:cubicBezTo>
                  <a:pt x="1959078" y="452408"/>
                  <a:pt x="1923436" y="432743"/>
                  <a:pt x="1887794" y="413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570695" y="2924225"/>
            <a:ext cx="1917149" cy="431618"/>
          </a:xfrm>
          <a:custGeom>
            <a:avLst/>
            <a:gdLst>
              <a:gd name="connsiteX0" fmla="*/ 0 w 1917149"/>
              <a:gd name="connsiteY0" fmla="*/ 427827 h 431618"/>
              <a:gd name="connsiteX1" fmla="*/ 840658 w 1917149"/>
              <a:gd name="connsiteY1" fmla="*/ 124 h 431618"/>
              <a:gd name="connsiteX2" fmla="*/ 1784555 w 1917149"/>
              <a:gd name="connsiteY2" fmla="*/ 383582 h 431618"/>
              <a:gd name="connsiteX3" fmla="*/ 1887794 w 1917149"/>
              <a:gd name="connsiteY3" fmla="*/ 413078 h 4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49" h="431618">
                <a:moveTo>
                  <a:pt x="0" y="427827"/>
                </a:moveTo>
                <a:cubicBezTo>
                  <a:pt x="271616" y="217662"/>
                  <a:pt x="543232" y="7498"/>
                  <a:pt x="840658" y="124"/>
                </a:cubicBezTo>
                <a:cubicBezTo>
                  <a:pt x="1138084" y="-7250"/>
                  <a:pt x="1610032" y="314756"/>
                  <a:pt x="1784555" y="383582"/>
                </a:cubicBezTo>
                <a:cubicBezTo>
                  <a:pt x="1959078" y="452408"/>
                  <a:pt x="1923436" y="432743"/>
                  <a:pt x="1887794" y="413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493943" y="2920057"/>
            <a:ext cx="1822473" cy="431618"/>
          </a:xfrm>
          <a:custGeom>
            <a:avLst/>
            <a:gdLst>
              <a:gd name="connsiteX0" fmla="*/ 0 w 1917149"/>
              <a:gd name="connsiteY0" fmla="*/ 427827 h 431618"/>
              <a:gd name="connsiteX1" fmla="*/ 840658 w 1917149"/>
              <a:gd name="connsiteY1" fmla="*/ 124 h 431618"/>
              <a:gd name="connsiteX2" fmla="*/ 1784555 w 1917149"/>
              <a:gd name="connsiteY2" fmla="*/ 383582 h 431618"/>
              <a:gd name="connsiteX3" fmla="*/ 1887794 w 1917149"/>
              <a:gd name="connsiteY3" fmla="*/ 413078 h 43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149" h="431618">
                <a:moveTo>
                  <a:pt x="0" y="427827"/>
                </a:moveTo>
                <a:cubicBezTo>
                  <a:pt x="271616" y="217662"/>
                  <a:pt x="543232" y="7498"/>
                  <a:pt x="840658" y="124"/>
                </a:cubicBezTo>
                <a:cubicBezTo>
                  <a:pt x="1138084" y="-7250"/>
                  <a:pt x="1610032" y="314756"/>
                  <a:pt x="1784555" y="383582"/>
                </a:cubicBezTo>
                <a:cubicBezTo>
                  <a:pt x="1959078" y="452408"/>
                  <a:pt x="1923436" y="432743"/>
                  <a:pt x="1887794" y="413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07976" y="258863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+2		          +2		           +2		            +2		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07976" y="4869160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11559" y="4869160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79521" y="4869160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491880" y="4869160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07976" y="5381600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57917" y="5417491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579521" y="5417491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491880" y="5417491"/>
            <a:ext cx="5676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Pictures/grouping</a:t>
            </a:r>
            <a:endParaRPr lang="en-GB" dirty="0"/>
          </a:p>
        </p:txBody>
      </p:sp>
      <p:pic>
        <p:nvPicPr>
          <p:cNvPr id="2050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9215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0" y="4130373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19215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54969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rah\AppData\Local\Microsoft\Windows\Temporary Internet Files\Content.IE5\RBZ2DU19\CAT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293096"/>
            <a:ext cx="1125539" cy="12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1556792"/>
            <a:ext cx="3960440" cy="4536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60032" y="1709192"/>
            <a:ext cx="3960440" cy="4536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3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048672"/>
          </a:xfrm>
        </p:spPr>
        <p:txBody>
          <a:bodyPr/>
          <a:lstStyle/>
          <a:p>
            <a:r>
              <a:rPr lang="en-GB" dirty="0" smtClean="0"/>
              <a:t>Multiplication- Rectangle method</a:t>
            </a:r>
          </a:p>
          <a:p>
            <a:pPr marL="0" indent="0">
              <a:buNone/>
            </a:pPr>
            <a:r>
              <a:rPr lang="en-GB" dirty="0" smtClean="0"/>
              <a:t>18x10</a:t>
            </a:r>
          </a:p>
          <a:p>
            <a:pPr marL="0" lvl="0" indent="0">
              <a:buNone/>
            </a:pPr>
            <a:r>
              <a:rPr lang="en-GB" dirty="0" smtClean="0"/>
              <a:t>          10	       8		             </a:t>
            </a:r>
            <a:r>
              <a:rPr lang="en-GB" dirty="0" smtClean="0">
                <a:solidFill>
                  <a:prstClr val="black"/>
                </a:solidFill>
              </a:rPr>
              <a:t>100+80=180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dirty="0" smtClean="0"/>
              <a:t>10    100           80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14x16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10           6                     100+40+60+24=224</a:t>
            </a:r>
          </a:p>
          <a:p>
            <a:pPr marL="0" indent="0">
              <a:buNone/>
            </a:pPr>
            <a:r>
              <a:rPr lang="en-GB" dirty="0" smtClean="0"/>
              <a:t>10    100        60</a:t>
            </a:r>
          </a:p>
          <a:p>
            <a:pPr marL="0" indent="0">
              <a:buNone/>
            </a:pPr>
            <a:r>
              <a:rPr lang="en-GB" dirty="0" smtClean="0"/>
              <a:t>4        40         24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1884" y="1988840"/>
            <a:ext cx="13681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90036" y="1989259"/>
            <a:ext cx="138987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21884" y="4869160"/>
            <a:ext cx="13681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21884" y="5593757"/>
            <a:ext cx="13681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00898" y="4869160"/>
            <a:ext cx="13681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21287" y="5589240"/>
            <a:ext cx="13681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             Background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Comic Sans MS"/>
                <a:ea typeface="Calibri"/>
                <a:cs typeface="Times New Roman"/>
              </a:rPr>
              <a:t>SSLN- have shown there are gaps in basic number-basic number skills are the key.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effectLst/>
                <a:latin typeface="Comic Sans MS"/>
                <a:ea typeface="Calibri"/>
                <a:cs typeface="Times New Roman"/>
              </a:rPr>
              <a:t>Repetition and daily practise is essential.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2400" dirty="0" smtClean="0">
              <a:effectLst/>
              <a:latin typeface="Comic Sans MS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Start-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Prior knowledge, observations, discussions and initial assessment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4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Leave formal written 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work in jotters </a:t>
            </a:r>
            <a:r>
              <a:rPr lang="en-GB" sz="24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until the children fully understand what they are 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writing- may take longer for others.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4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From the beginning of primary 1 use the language of maths e.g. greater than, less 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than, how many more </a:t>
            </a:r>
            <a:r>
              <a:rPr lang="en-GB" sz="24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etc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 discussions- Why </a:t>
            </a:r>
            <a:r>
              <a:rPr lang="en-GB" sz="24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do we have to learn to add?</a:t>
            </a: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800" dirty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xQSERUTEhQWFBUWFhobFxcWFxggHBwhGBkaGBcfGRkdHigiGBsmHBoXITIjJSo3Li4uGh8zODMsNygtLisBCgoKDg0OGxAQGywkICYvLCwsLCwsLCwsLCwsLCwsLCwsLCwsLCwsLCwsLCwsLCwsLCwsLCwsLCwsLCwsLCwsLP/AABEIAIwBaAMBEQACEQEDEQH/xAAcAAEAAgMBAQEAAAAAAAAAAAAABAUBAwYCBwj/xABJEAACAQMDAgQDBAYGBgkFAAABAgMABBESITEFEwYiQVEyYXEUgZHRFiNCVJOhBxVScoKxJUNidJLwJDM1U3ODwcLhY2Sys7T/xAAaAQEBAQEBAQEAAAAAAAAAAAAAAQIDBAUG/8QAMxEAAgIBAwMCBAQGAwEBAAAAAAECEQMSITEEQVETYSJxgZGhsdHwBRQyM8HhI0LxUmL/2gAMAwEAAhEDEQA/AOHrifmxQCgFAKAUAoBQCgFAKAUAoBQCgFAKAUAoBQCgFAKAUAoBQCgFAKAUAoBQCgFAKAUAoBQCgFAKAUAoBQCgFAKAUAoBQCgFAKAUAoBQCgFAKAUAoBQCgFAKAUAoBQCgFAKAUAoBQCgFAKAUAoBQCgFAKAUAoBQCgFAKAUAoDrLu0tLFYknga6mkjWRv1zRogfdVXSCWOBuTVdI9cowxJKStvfki9Y6dbvbLd2upB3O3LA7BijYyCrbFlI+VPkYyQg4a4beUVFj0uaYEwxSSAclEYgfUgc0OUccpcIjOhUkMCCDgg7EY5yDxUM1vRLm6ROkfdaGVY/7ZRgu/G+NhVNPHNK2tiZ4f6A90JmAkxHC7qVQkMy4wmfc545olZvFhc7+Rs6L4alnE5KSqYYnYDtt5mXHk42bfjmiLj6eUru9iJFbKsNx3Y5RKjRBDpYKmS3cEn9kkacA+oNQyopRla32NVn0meZS0UMkijkojEfiBzVMrHOW6RYeEulpcTyJKDhYJXABIOpFyM/f6UW516fGpyal7ldL0qdYxK0Mixn9sowXfjcjg1Nzk8ckrrYh0MHR9K6dBHaG8ulaUNL24oUbRqIGpi7gEgAegHpV+Z6ccIxh6k9/YkQWlnexyiCJrSeNDIqmUyJIF+IZYAq2KbGlHHlT0qmjlzE2kPpOknAbBwT6gHgn5VDy06sCFtJbSdIOC2DgE8AngH5UFOrNy9PlJYCKQlQCw0NkA7gkY2BHB9aF0S8GmWJlJVgVYbEMCCPqDxQjTWzPT2zggFGBYAqCpBOeMDG+flQaXdUbr7pc0IBmikjB4Lowz9MiqaljlH+pUaJoGQgOrKSAQGBGQeCM8g+9Qy4tcmGhYKGKkK2dLEHBx8WDwcZGccUDTSs8UITbrpE8aCSSGVEP7TIwG/G5G1DbxzStot/CnQRMk00kUskcUepUjBHcYsFCh9J45OATVSO2DDqTk1aX4lBdY1tpUoNRwjHJXfgnAyRxxUOEuS2vemovT7ecA9ySWVWOdsJjTgenNXsdJQSxRku5RmocUdRa+H1ub9oYEmjgBbdkYsmImdQ+eCzLgZ96vLo9SwqeRqN0c7LbOjaHR0fbyspDb8bEZ3qHncWnTN170uaEAyxSRhuC6MAfxHNUssco/1KjVFaSMVCo7F86MKTq0/FpwPNj1xxUIot8I2WvTpZHKRxO7r8SqpJGNjkAbb+9UKEm6SNd3aPE2iRGjb+y6kH8D6VA4uOzRvtOkzyqXihkkUftIjEfiBQqxzkrSIqwsVLBSVXGpgDgZ2GTwM4PPtQyk2rMxQs2QqsxAJIUE4A5Jx6D3oEm+DXQgoBQCgFAKAUANAdZddZMem16jZpO8KhQTIUlVSAygyRkhhhhj+e9W/KPW8lLRkjdGjqnS7WS1kurMyL2SgmhlwSvcJVCrjkEgjHP0qOqsk8UJRc4duUSfG/UJYLj7JC7xQ26RqioxXJZFdmODuxLc1XyXqJyhPRF0kS+h3bXd7HcXEQ1xWrvqIOJ2hUhGO2CQccf2KLk3jbyTUpLhfcpukeJ7oXSStM8hZwHVmJVwxwylOMEEjjaomzjDPPXbZ0FhqtrvqcELuscdvOUUM2FI04IGeRxnnatLZnZXCc4xe1P/AAV/g7qU2i+PekyLSV/jb4vL5ufi+fNS+TPTzk1PfsyH0yVn6f1FnYsxe0JZjkn9ZLyTzU8/QzBt4p37Fo1+lzFbrDfGzeGJUML9xU1Ly6yL5fN8/wA6r37nTWpxWmemuxYdIederzPcIiy/ZHY6d0fEagOPQhtOTj57VVydIavXblzRU+BerzzdQRZpnkWYSCVWYlWBic7rwNwOOMe1RN2jj0+WUstN82cYvH3VFweTudJ0zqkttbKs0CT2lwzFEk4LRkK5RlOpCCQN/u9atnox5JQh8StMm2NhY37dq3SS0uCGMaFzJG5UFiuogMpwDuf58UVM1GOLLtFU/uiJdH/Q8H+9yf8A6xTsSX9hfMzbD/Q05/8Au4/5Rn8xTsI/2H8yw/pA67KJfs0bGOMQxawm2tmiQ5cjc+XSuPlVl4NdTllq0rwvyPPV+n/1hPZTLsbwBZT7PDhJj8vIA1R7lnD1ZRku/P05J/TeoLNP1C9WRIe0kcdvIwYiNXbtBgFBIOldtuX+tVO2zcZqUpzTqtl7diL0y6iVZo7jqKXEUsbAxlbhjqAzGy6k2YMB60RmE4K1Kdp+zK69Vrvp8Ei+aW2fsOPUrIc25+45Sst7HOS9TGmuVs/8GnxtIEmS1T4LWMRjHq580zfe5I+6q/BnqHTUF2/bNngVAsk8+AWt7eSWMHjWBhTj1xkn64oi9Ny5eE2PC3X7g3kYkleVZnCSo7FlcSHScqdvXP3UXIw5p+ord2WvSZXt4+qxRSuEhGI8O3lxNjI32OOTRbWdYNxWRJ8fqcMzkkkkkk5JPJJ3JPzqHhu2dJ1P/siz/wDHn/8AbV7Hpl/Yj82cu/B+lZfB51yfTVunXxFKquyqxk1KGIDabViuR64O4rX/AG/fg+jbXUv6/kUngqct9rupJsSxQqEml1voMjdvVsGJIGw22z7UiccD/qnJ7rvzRK6VdRp3I7jqKXEMsbK8ZW4Y6sEoy6k2YPpOc/8ApVXuzUZxVqU7T+ZHfrUtv0qzEJ7bytcAyL8QVZFJVT6AlgTj+yKiexHkcMMdPueenGc2K6p47SF5Xcys79ydhsfKgLOFO31NOxIavT3elee7/wAknrMKzWlgvfNxm5ki7xVwcMY8ga/MQM+tOUjc4qUYK73qyv8AGHW51vZI45HhjgbREiMVCBNhgDknGcn3o+TlnyzWRpOkid0rqZub2SK4j7IvolR9iAXC5ilAI9XUcbZYmie5uGTXNxkq1L/xlfZxtaWFy7jTLO/2dB6gIdVx+PlSp2MRXp45N8vb7cnMUPKKAUAoBQCgFAKA6h/EVvcKn263d5EUJ3oZNLMF+HWhBUkD1zVvyer1oTX/ACLfyRup9ejNubW1g7MTMGkLPreQr8Oo4AUD2FO1GZ5lp0wVLv7m5uvW86R/bYJHkjQIJYpApdV+ESKVIyBtqG9L8l9aE0vUW6NU/iqT7VFcRIsYgUJFFuyqgBUqSd2yC2TzvS9yPqHrUl24RIt+uWUUgnhs3EwOVR5sxI3oQNOpgDuAT7UVLsaWbEnqjHf8CB0XrvamlkmQzieN0lGrST3MFiGAODke1EznDLpk3JXa/M9dI61HBLMRCzQTRtGYzJhgrY/1mnkY9vWi2LDLGEm0tntRqHVkWG6hjiIS4aIrqfJQRMxAPl8+dWM7Yx61CeqlGUUuaLCXrttcKhu7eRpURU7kUoXuBRhdalTpIG2RzV2fJv1sc61rdfiE8XEXJmEICC3MEcQc+RSukecqSxG53G+aXvZV1NT1VtVUVfhzqv2S5jn0dzt6vLq051IyfFg4+LPHpUWxyxZNEtRWAURyZf8ASuvosBtbmHvw6taYco8bHkowByD7GrZ3hmSjpmrRKi8QW1tqaytnWUqVE00gYoGGG0IFxkgkZNL8G/Wxw/oW/lkXpPWohbm1uomki7ncRo30ujY0tjIIYEehouKMQyx06Jq0bOpeI43szZwwdqPuB1YyamyAc6/KNROfTAAAG/NL2o1LPFw0JbFd1/qn2mczaNGVRdOrPwIqZzgc6c8etG7OWWeuWr98E7onidre3lgCBy+TG5bBiLKY3IGDqypxyMffROjpjz6IuNfL2InQOsfZnfKCWKRCksTHAdT/ALQGVIO4IqLYxiy6H5T5LFeu28CSfY4JElkQoZZZAxRW+IIoUDJG2o7irfg6erCF+mnbJ3gCR7cT3Tofsyw5JdTpd0cdkKfVhIMbcb0jtub6a43Jravx7HHySFmLMcsxJJ9ydyfxqHkbt2yb0Lqz2swlQBtirK3wsrDDK3yI/wDSqnRvFkcJWi4tuu2lu3etbV1mGdHdl1JGSCMqNIMhGdtX1oqR2WbHD4oR3+fBWdO6yYormMrrNygUsWwVw2sk7HUT9RUs5Qy1GS8lVQ5HQWnXofssdtPatMI3dlZZynx4zsIz7e9W+x6I5oaFGSuvci9QvbR42WK0eJzjDm5ZwNxnydsZyMjn1zWXuiSniraO/wAyb+lP+kjf9rliTFr9GjMRGvSPQk8Vq97L/Mf8vqV9DR0/rkdvOzQwnsSRlJIJJNWpSN8uFBG+4IG1OOCRzKMm0tnyrJKddtrdXNnBIkroV7ksgbthtm0KFGSRkajxS64NetCP9C38lVedT7ltbwacdgynVqzq7rK3GPLjT7nOfSoc5ZLgo+CxtOtW7W0VvdQO/ZL9uSKQK2JG1srAggjV681djpHLBwUZrjwZ6p4jjltRbLbCIRvqgZZWJTONery/rGbBOrIxnYbUvsSeeMo6aquDdcdftbhhLd2rvPga2il0LKQMAuunyHAGSvNHT5NPNCW847/Pkr727nvroyRoxkOnQkQJ0BMKgXHAG2/vvUds5uUss7S3LX+knqXduu0NIEC6Tp4Mj+ecj/Gcf4a02dOrnc68fn3OSrJ5RQCgFAKAUAoBQE2y6TPMpaKGSRRyURiPxAobjjnLdIjpAxbQFYtv5QCW2yT5edgDn6GhlRbdUbz0mftd3sydvGdehtOPfOMY+fFDXpyrVWxGghZ2CopZjwqgkn6Ac0MpNukdB0Tw8TJMl1FJGUtZZEDArumnB3HmG9O56MWG21NdjnKHmOzg8KJN0yOeIn7Se65TPxpFJofSPQqGQ/PeqlaPZ/Lp4lJclN4L6bHc30MMuSjltWDg7IzDf6gUXJx6eCnkUWU8cTFNek6RgFsHAJ4BPAPyrK3Rz0vkysTEMwUlVxqIBwMnAyfTJ23qkpki16ZNIQscUjkrqAVGOR78cbHeqaWOT2SM2/Sp5HZEhkZ1+JQjZX+8MbffUCxybpIjTRlSVYFWBwQQQR9QeKGWmnTJUvSZ1j7rQyLH/bKNp343xjHzoaeOSV1sRkgYgsFYqCASAcZPAzxk+1CKLatGz7DL3O1237n/AHeltXGr4cZ4344oNErqtz1fdOlhIE0Txk8a1Iz74zzQShKP9SFj06WbIhieTHOhSce2ccUEYSlwjx9jk1MnbfUoyy6WyoHJYYyo3G5oNErqjVFGWIVQWJ2AAJJ+gG5oRK3sbZLiTT2md9Ck4Qs2kHJz5eAck/iaFcpVpLK26ei2UtzKMlnEUAyeR5pWIHOFwBnbLfKnazooJY3J/JFne2tpYiOOeBrqd41kf9c0aJrGVVdIJY45J/8AgVo6yjjxUpK2ROs9Ot2tku7XUilzHLC7aijYyCrbF1I+W3+TtZjJCLhrh9US7y0tLERxzwNdTPGsj/rmjRNe6qukEscck/8AwDpG5RhipSVsidZ6dbtbJd2upFL9uWF21FGxkFW2LqR8qdrMZIQcNcPqjX4u6XHbyQrECA9tFI2TnzPnV923FGTqMag1XgjeF7FJ7yCGTJR5ArAHBwfn6URnBBTyKLJfjLoItJv1R1wSZML++k4dT/tK234Uao1nxaJbcPg9Hp8Mdjb3TIXZrl1kXUQGVQDgY+E/MVO1mvTiscZ+5B8SdMFvcNGpzGQHiY+qOAyH8Dj6g1Wc80NE6KyochQCgFAbba6eM6o3ZDjGUYqce2QeKFjJx3RqJoQUAoBQCgFAKAUAJoDueriVRELi8Sx0RoEt4zMzKMZ1MsQOlm+Lc+tV+5753tqlp9kWraR1+3cefVb62JGNZ+yyZJHoSAKr/qOj26hP2/wUHgzr1xL1KEySuwlfS6knQQwII0cAY4GNqkXvZwwZZSzK2Y6e5tun3U0JKSNciDWD5kQAuQp9NXBPyotlsIvRilKPN19CR4J6vK6XcMjtIn2WVl1ktoIAB0k5IBB3+gomXp8knqi99mcTUPEdfc9Qe3sulTRHDxvdlT/5qAg/IgkH5Gnj6nslNwxwa9y86F0+M9Ts722GILh5Mr/3UgifWh+ROSPl91a7pnbHBerHJHh/gzlumf8AZFz/ALxB/wDi9Zj/AEnnj/Zn80OhD/R/Uv7tr/8A0CnZ/QmL+1P6fmT/ABP1OWO06fHG7IptgzaCVLHUwGojcgb4Hpk1b2R0zTkoQSfY2eNOtz9qyAkdS9qkjlWKl2IxlyuCxAUAZo3Y6jJJKNPsWiwLN1Hp8k2GLWayvqHxtHG7KWwN91BPyWry0dElLJBvxf4ELp3VClyJ5OqxyAt+tQpclWU7Mugx6cYzgYoueTEclS1PJf3HTuoC1s797UjAuYxC5HwhtYDAMM50ZAyPXNLpOiwmoY5uHnYr/Dk9zJHdyiVY9fbWW7lkIZcHZUIyzFgANvRRxtUVnPC5tSd/Vk2TSel3g+1m77b27DKyARlpGU6TIATqGc4GBj51L2Z0e+GXxXwRfFl5JbLbWsDtHEsCSHQxXW8g1MzEHJ9hnjG1V+DGeTglCPFX8zXaeKZBNZ3E6E9sNG8pBzMhOGB2wxRWI9Txnel9zMc71RlJe1+USrDposLq8mO62a/qj7tONNv9fKxb7s+lKo3CHpTlL/5/zwcVUPEzouvHFh04emm4Y/VpsH+SgUfCPTk/tQ+v5ky86yYyLbqVmk7wgLnuFJVXAZQZI8hgAQR/P1q35RqWSvhyxuvuReqdKtZLZ7uzaRREyrLDLgldeQpVx8QJB25+lGlyZnjhKDlD6pkq86yYyLXqVmk7wAKD3CkqjAZQZI8hgARil+UaeWvhyxuvuRuqdKtpLV7uzaRREyrLDLgle4cIVccgkHbn6UaXKMzxwcHOH1Rs/pC/662/3KD/ACaj5L1fMfkiH4E/7Rtf/FWi5MdL/diW/SrtJ5Ljp9w2lJZ3MDn/AFUutsf4W+E/X55qrwdYyUpSxy7vb2Zq65aPD0qGKRdLpeSqy+xCio+Bli44En5ZE8Ub23T2PxG3ZT9ElZU/lR9jGb+iD9jm6h5hQCgFAKAUAoBQCgFAKAUAoARQHU3/AF+0uH79xau85A1hZtMTlVChiMal2A2Wra7o9Us2OfxSjv8AM9T+Mtd3Bdm3AkjjZHCyEK+qNo1IGk9vTqY4Gc7UveyvqU5qdb1RRdB6h9muIp9OvtMG05xnHpnBx+FRbHDFPRNSom9K64I+9HLF3YJyC8eoqQVYsjI+NmGfbeqax5atNWmT7TxNBbJNHa2zYmjZHeWXL7jy4AXCgZOw+LbcYpfsdFnhBNQXJyoqHlLK+6r3La2t9GPs/e82rOrvOr8Y8uMY5OflQ6zyXCMa4LHwZ4tfp7sQndR8ZjLafMPhYHScHBI43/CqnRvp+oeJ+xF6B1dIY5YJ4zLDNoLBW0spjJKshxjO5yDzUSSVEx5VFNSVpkq48QRLazWlvblI5tBZ3k1OSkiuCfLjGFICjGNROTVvajTzRUHCK5K/q/Vu+lumjT2IhHnVnVgls4wNPPG9Q55MutJVxsOs9V+0LANGnswLF8WdWnPm4GnOeN/rQZMmuvZEyXxQ/dtZY1CPaxLGMtqDacgkjAwCCRj+dWzTzu4tdlRKg67ZRSCeKzcTA6lRpswq3oQNOpgDuFO2wpa8G1mxxepR3+exWf12xt54XGpp5VlaQtvldWfLjfJb3GKlnNZfgcX3N3RetRpBJbXETSwyOrgo+l0ZRjK5BDZGBg1S48qUXCStE39JbdIJrWK0/UygZLTHuFlOpXZguCAcYQADnfel7VRtZ4KLgo7M0QdcgliiivIXkMI0xyxSBX05yEYEEMBwDyKEWWMopTXBF6v1I3TRRQwlI4lKwwqS58x1OScZZmO52ozE5+pSitlwi78Y38i2dnayjTKI9cw/awCVtw3zEeSQfcVX4O3UTaxxg+e/+DjKyeM6KUifpiY+KzlYMP8A6dywIP3SDH+L5irWx6X8WFf/AJ/Jm+TxFb3IT7dbu8qqF70MmlmA2XWhGCQPWl+S+tCdepHfyiJ1PrsbW/2a2g7ERcNIWcu8hHw6mwAoHsKPfYzPMnHTBUiW/iK3uAn263d5VUL3oZNLOBsutCNJIG2aX5NetCf9yO/kidU67Gbf7NawdiJnDSFn1vIV+HUcDSB7CjfYxPMnHTBUiVf+JLaftmeyZnjiSPUt0VBCDbyiLbk1G77G5Z8c61R/EjW3W7eGeGaC0aNonDENcF9QA4yYxp+u9L3IsuOMlKMePf8A0U15Nrkd8Y1szYzxqJOM/fQ4Sduy/wCu+Kpb63gt3jzKjf8AWA5MhI0LlNOzY0jOTnHpVbs75M7yRUGtzX41mHeS3U5W1iSHI4LKMyH/AIyR91GTqJfEorsq/U56oecUAoBQCgFAKAUAoBQCgFAKAUBY3nRJY5Y4iAWlVDHpOQe5su/vnIPtg1TpLFKMlHyab7pzxSSRkajEcOyZKj0znHB9zUJLG4trwaVt2IBwQpIGog6QTxk49t6E0skXnS5I9OpchywQruG0sUOn13I296GpYpRI3YbOnSQQcEEHb6j04P4UMaXwe57RlLjGoIcFlBK86QdWOCRtQri1Z4MLaQ2k6TnDYODg4OD67kChNLqwsDEFgrEDckA4HpufSg0urPcVo7adKMQ7aVODgn2B4JoVQk+xsuOmyIQpGXLMuhclgUODkAevpjnFDTxyXzNKW7sSArEjOQATjHOfbFDCi2ee02kvpOkctg4GeMngGlhRbN19YvFK8TbshIOncbc4oWUHGWk1/Zn16NDa/wCxpOrjPw4zxvQaXdGyxsJJpFjjUlnYKB8ycbn0AJ3oWMJSdI83Foylv2lVsF1Dac/UgEfeBQjg0eUtnYgBGJPACk8c/wCR/Cg0SfY8mFsKdJw3wnB82+PL77+1CaWboYpVkAUSLIp2Chg4OM7Y3BxQ0lJPbk8SdyQs51uRu7HJI9Ms33Y3oSpS3PBiYKG0nSTgNg4JHIB4JoTS6skRwSBVKEnuAgqhbOAQMMB6E8D1oaUXW3c82Vk0soiXAY5+LbgEnPtwaCMHKWk2XXS5ETuEAx6tOtTkZ0q+PwYDPGcj0oWeKUVfYjvbuDpKMG22KnO/G3NDOl8UeXhYAMVIVuCQcHHODwaEaa3MywMpwysp22II54596Bxa5PIjOQuDk4wMbnPG1BT4Ni2rlioRiw2K6Tn34xngGhdLuqN3SbOWWVFhyGLqocZAUscLlh8O9UuOMpSSRGijZz5QzE+gBJ3+QqGabZjtn2POOPX2+tBTPa2zkZCNgkAHScZPA+p9qFUW+wFu5JAVsrksMHIxzken30GlmEhY4wpOdhgE5zxj3oTS2ZW3csVCsWGcgA5GOcj0xQul3R40H2PGfuxnP0xvQlHmhBQCgFAKAUAoBQHXTdehId9RMsK4ttmw3diSOTO3l7bAuM8kmrZ7Hmjze64+v6ElutRGaKRLntJFMzyLiXMgYg5ChcOSgKYbGMexp7mvVi2mnsvxIkHiBO5hpGEItI41TzlQyiM4xjchw3mx6c0sx6yvnal+/uS7rrkb503Ogn7UqMRL5O5OZEb4chWi1R5G66+AKG55Yvh+fz/Qh3XXAtuYlnLy6YVkkXX5wrzMQGIBIVXRcnnGNwKWYnlSjSe+2/3N1z4iQ3CETN2f+l6hh8frnnZcrjfIaP022zjFGzXrLXztv+NkrrBbsXzGRwjx2+mFkkAT9bEVGSNGyg40E5GTR8M1O9MnfKW32KnpfWxGtmvdZVjaUyqNWPOcDIA8+V9s0OUMqSir82WR6xCsLBZ9yluE80xfMTRlgVCiOLADgY599ySOjyQUdn489jF51eJkkjW5AkZptM2JcAPLE4UsV1KGRSvG2nBwN6CWSDVJ+d/qR+qeIQIUSGdjIskRkkXuDuduPGvJAJwcLvudAOKWYyZfgSi9yXddVtiJNM40Ml0AG7+QZmmKARKunSdaHU2TvjAwNLY28kHe/nz7kXp96r9RupY5CitFcMsgDbDtnDYxq/lmiMxknlk0+zN1n1aJYey8yyS9vHdLTBcd3X2+4qh8Y3zjH7NO1Go5IpaW9/P18mybxQguLYpMwjW4LzaRKAQFhAYg5Z8lZDvk7kkDOKth51qjT7kCDqylYna4OlLdo5Lc6yzuyuDtjQ4diHLE7fcKyrpGfUi2ne1cGOteJGf7V25387w9rBceWMPnTxoGoqcbZO+9GyTzc0/BMHiCN7q4Zp20tcF4Se4AB2rhNjpJjBLQqSBkDBGNORbKssXNu9r2/E09W62gttEM36wxojdsz/sSzPgSSDJGHX19DjAwKj4E8q07Pf8A2brrrKSOjx3fY0SM8h0vlyyoNSrpxI2zLh8fgTVLLLFu1KjT1Lq8LW7hGUB4IkWLMxYFNGRoP6tMFWbWOcnbLHC0SeSLjt443/8ACNb9aROnmJJGWUoVwocHedXI1AY3UH1+XypexFlSxab3/wBmqPqqfb1nZyV0rqchs5FuEbIxknXnf15p3MeovV1P97F1F4hg1qxm8qThtJEvBtUiDAAfsSqSRztkZoej1oXz3/wRuodfVLdo4pQJSmkGMzHYyhiolk8x2DH0A1EZOTU7GZ5lpaT3/wBlgnXLZSxMwbLxNGf1zNhAyaipQJGy6g2lRwh52zbRr1YLl+Ct6Ye6RbS3LTxukhldA5EIUiVXDuoLHKtkHYaz6k09jnH4vhcr8+xXdM6or3ck0rdrWsmjdgAWGhULqpZF0nTqAzsNxzQ545p5HJ7E7rvW07JW3n87Lbhu33hns/aM+dwCwGuLBJ324xgRnTJmWlaX4/yWS9dh+1wzJddqKOeRpF0yguHkLagir58qdJzuMVbNrLHWmpUkzlOk9Q7VtcoHZHkEQXTnJCvlhqHG2Oeai4PNCemMqfNF/P1KCaeCVrgKIp0kcsshLDt2+oqAp1HXG4OfruDV2O7nByTvh/oRR4hwGUTOF+wiJANYAfUhIAxsfi83HzoZWbbnt+JYW3XoiF/WhXBhZ3drhS2iCKMnMYzIyMr+VtjqyPWrZqOWNbvx58L/AGaP6+R5ABLojEDqiedEDPIxIJUMyeQ8r8l1YzUsLKm+dq+Xc2dR6pFIAILtYXHZLyYnGrtxBMaipdihBYA/Fr5yMUsspxf9Mq48kbqd6DaGYlzLIXgR2XSXiDiUuANuGEZA4BxQzOS0au/C+X72OSqHjFAKAUAoBQCgFAKAUAoBQCgFAbHnYqFLMVX4VJOB9BwPuoW3wa6EFAKAUAoDIOKAxQCgFAKAUAoBQCgFAKAUAoBQGVYjOCd+fn9fegMUAoBQCgFAKAUAoBQHosTjJJxxk8fT2oDzQCgFAKAUAoBQCgFAKAUAqgVAKAUAoBQCgFAKAUAoBQCgFAKAUAoBQCgFAKAUAoBQCgFAKAZoBmgGaAZoBmgGaAUAoBQCgFAKAUAoD9Jnw3afu0P8Nfyro0j9B6UPCPmnVfDBgcqYQVz5WCZBHpv6H5V+Zzx6nDLS3KvJ+gw4+jyxtQjfikX/AIN8JKWMs8C6dOFV0G5J3ODxjH86+h/DsWe3PK3XazxddHpklDHFX7IsfFvhCKSEG3gjDoc6VVQWB5H19a9fWYpyhePlHypYYVskcFB0JnfQtuS3tox+ORt99fGjLqJPSr/E5ejHwfTejeEreOBEkgidwPMxRTkkkncjgZx91foMGNwxqMnbOywwrhHy/wAb+FZLe4dkiJgdtSMi5AzypA+HB+7GK8uaM4y24P138Nj0GbEoyhDWlvaW/v8AUkeAPCbzXCSyxYgjyT3F2c4ICgHkZwSeNquCM5St8HP+KroMWJwhCOt+Etvc+idf8IwSwMsUESSbFSEUcHOM49RkV9LE4xknJbH5PJghKNJI+bN0Ng2g251f2dG/+VfSUMNXS/A8fpK+D6F4Y8IwxwDvwRNIxJIZFOn0Az9B/OvnZ3GUvhWx68eCKW6KDxp4TCSd2GBTGwGQiDykDHA9Dsfxrtg9NqpJWb9GHhFX0DwsZ5VHZAjBBdiuBgegzyTxtXTJ6UVwrHo4/CPod74VtXjdVghUspAYRrtng8V4Ukbhjxxkm4pnzW68PmNtDwYPyTIP0IG9dkon6CGHo5q4xj9kdh4Q8IRqjPPBGS2NKuikgDO+PQnP8q5y09j5XWx6eUlHHFbc0iv8f+DwQkttAvlBDoijPOQwA59Qfuq49PDR+d/iXSzaU8S45SOL6Z4clncJHCc53JXCr82J4rq1Bdj5OLDnyy0xs+wQeF7RUVTbxHAAyY1ycDGTtzXmpH6mOCCilR8/6n4Z7DlTCCP2WCAgj09Nq+lj9KatJH5/Pgy4pU7+ZeeEfCaFjJNAmnGFVkG+eTg8Y+fvXDqHj/pike3+H9NO9eRbdrOp/Ru0/dof4a/lXkpH1fSh4Q/Ru0/dof4a/lSkPSh4Q/Ru0/dof4a/lSkPSh4Q/Ru0/dof4a/lSkPSh4Q/Ru0/dof4a/lSkPSh4Q/Ru0/dof4a/lSkPSh4Q/Ru0/dof4a/lSkPSh4Q/Ru0/dof4a/lSkPSh4Q/Ru0/dof4a/lSkPSh4R6Tw9aji2h/hr+VKQ9KHhHr+o7b93h/hp+VKRfTj4H9R237vD/DT8qUh6cfA/qO2/d4f4aflSkPTj4H9R237vD/AA0/KlIenHwP6jtv3eH+Gn5UpD04+B/UVt+7w/w0/KlIenHwaJPC9m3NrCf/AC1/KlIy8ON/9UVl3/R50+T/AFGg+6O6/wAs6f5VNKOcukxPsc11X+iJDvbTlf8AZlXI/wCIYI/A1NPg4T6Bf9WcD1/wpdWeTNEdGf8ArFOpD94+H/FistNcnhydPPHyikqHEUAoBQH6prsfpDGKAYoBigGKAzQGMUAxQGaAxigM0BjFAZoBQGMUBmgMYoBigM0BjFAMUBmgFAKAUAoBQCgMaqAzQCgFAKAUAoBQCgNM7kcbe5PAqoGlZIyobWrAnZiwwSdtvSrUr4BtWFR8OxHsff5VLfcGV3yrDO3tsc/88UIfPPGf9GaSAy2QEcnJi4R/7pJxGf5fTmubj4PDn6NS3hsz5FPCyMUdSrKcFSMEEehFYPltNOmeKEFAfqmux+kMZoDNAYzQDNAM0AzQDNAM0AzQDNAM0AzQDNAM0BmgFAVnXesR2set9ydlUcsfl+dbhBzdI8vV9XDpoapfReTn4fEN7IqyR20YRvh1OAT9MsCfwrv6WJbOR86PXdZOKnDGqfFtb/dos/DniVbosjL25V5XOQcbHB+XtXPLi0bo9XRfxCPUNxaqS7Em460qGQFSShwAM+Y6NeBtxjO+dsVlY7S3O0+rUXJNcfi6vx4N0PWImIUEliM4CngEqSduAQRmo8bRqPV45NRT3+vy/MjjxDFuRq0jGWIIAyWHtzlTWvRZz/nsdXvXlprz+hKt+rxu4QatRyMFWGCNRwcjY4Vj91ZeNpWdY9VjlLQufk/fb8GT6wegwaArrfrMTRmQEgKxR9jlGU4YOBxv68cHg5rWl3Qj8XBHvOsALqB0xkhQ+Ml2JwFiT9ok7Zq6TTSjz9jd1DqUVpGHk1DWyoFALOztsqjHxH+Q+QqJOXBhsR9ZXRI8qSQLEupzKABjBJIYEhsY3wdtqaey3FkSHxXCe0XSaJJyFikkjKqxYZUe6E+msDNXQyakSL7xFDDcw2smpZJ9Xa28raRk7j4fQb8k1FBuLkuxW6dFvWSigFAKAUBA67GzW8ojYq/bbSy8ggZUj78VvG0pq+CPg+M2N3F1CRUms9cz/wCttiEc5/adD5D9TivsyjLBG4TqPh7/AG7nFNS5RfdMlg6bKr24jmiHkurnLF082N41+FMAYIBBPrtv55+pnjU3T5S8/U0qi9j6e8qlVcHI2II3yGxx8iDXzN06Z1N4qA4f+kjwYLuMzwr/ANIQcD/WAeh/2gOD930zJdzx9V0/qLUuT4ea5nxxQH6oNdj9IfIem9aTqLLb3sLPJuEnhBEg3/aVeR8+Pl619zJhl0yeTFKl3T4PiQzR6hqGSNvs1yWsH9HsVvqluHe4VT5Y0BXP986tvx/KuMv4jLJUYLT7/odo/wAPjDefxe36l14P6rLLcSxsqxRRxp240AwuS2d/U/y+VebqcUYwjJO227Z6OmyylNxapJKkV8vhVhMWhj7f/SnZWjdVYR/Y2RSp1ZA7zYx/tHbBzXNZU1u+3+f0PRp3LTwvBeiZjds/wbj9WUJOkrp0yEqV8wI0AE53OxrnkcK+EsFK9ym6L0q8i0qkUqRam31QCVm0poe4KyESqrCQEg5bIypxk9JSg+X+n0IlI9r0i9k0dwXAwrr5p0yGeDDOSj7xmQYA5GTgAVNUEtq/bFNiHpl6pBVJQpKAxmSLcfZ4EYyyCTUWVhLgeYHjYFSK5Y/382KkTbbpFythNbhnLdqIRhpRq2jTvIrg5QEhlBztqyNsVjVHWmap1RFWwvMhYIJLSLWvbSN4VEY7id5plV2DFo9enTncehOa1qhzJ2Zp9kels+pl4md3A1FXCGM47faVJCDIoKvidyMkgOoKkjZeKmhUjYvTuoBEYSTGQJEWBlTGszgTAjOCBDn5fVqasd8bb/l+oalRH/q3qax+SSYyFQDrljIGbXL43xq+0DAPpnbC701Yu/73/QNS7G2Lpt+2dTz4wqqGeNfKxnEgYLI+SqmDDaidgedVHLH+79hUjq/D0LJawo6urLGoZXYMwIG4LAkHf2JrjJ3JnRcFjWSnz3x/Ez3Cj0WMY+8nP+QqfzCx7H5/+K4J5cq32SN/SLoJCiSRzSKqnyGNGQ5zupIyv41P5hPf9Tr08dGNQmpNJcNJr71ZWdDsZEvI5FjZF7nGDgBsjGccAGtPqdXwnk6XpMmPqI5EqV8e3g6i9kXvSK8SOCy7kEKPLjMjAEg7Y43yN+a7xuk0z6WVx9SSlFPf6fX37ceCPPPnUVt0XZ9yCTq0sQMacZyDkcbitpPa5HKU1vpglz96e3H3XBs+1KCQLUFVJHrkjUo2BXc5c7H2NTS//o16kVssWy/Ve3uWPQUV1LmNVIfy4HHl9yAScu4z8zXPI2nVnq6RRlHVpS32/wDfqy5rke0waA+e9Wuktb6bqGpo4NIidFAY3coyqhU9NGy6hyQRsFOe8U5RUO/5HNunZEurzuTwdZtybq1jVkkg0+e2BAWRo1G+oftDc4zgkEY0lSeN7Pz5Jy9SOv8AEHR4uo2yASFd1lhmjO6sN1ZfcYP8/SuMJuD4NySkjgPF/Urz7B1GwutEssMEUqzRjT3IzKuvWnCNhW45wa9GOMNcZryYbdUdN/SgwfpY7R8zy23Zx6kzRlcfdmuWDae/ualuiq8UQTXa3c8MDu0cifZZg0WlfsbEv5WcNvL3lOBuAvNaxuMWk38/qYe9uj6B0XqS3NvFOnwyorD/ABDOPu4rhKLi6Z1Tsm1CmoTrr0ZGrGrHrjOM/jSnVg20BGivUZtAYFhq2/ukBse+CR+Iq6WlYsk1AcefCUMkJt4JpIYhkMsYUajqIOtiuXwQRjONsV6l1M1LXNJv3MaFVIr+m/0bLAySLdyqyhtTIFXOfYHOFxyDnNdcnXOdpxVEWNLg7Dp8S9qMRtqTnJAGRudgAAAT7DGONq8Un8Tvk2uCeKyUGgPin9LPhwW9wLiMYjnJ1AcBx8X/ABDf6hq5yVM+T1uFRlqXDOCrJ4T9UGux+kOYfww8MfbsHjtgfjkKF5G3/tE7f84xXsXUqctWZOXhcI8r6dxVYmo+9bkbpnhq9gOUuoznnMbEH+959/rzW8nUYZqnB/f/AEc8fT5oPaa+3+y/sOkrHI02kCV1CyaSdJ0kkEKeOa8k8kpR03suD1QxqMtXd8lJ+hhUkx3DR5cscINydB5BGMFAR67nORtWvW8oaDRa+CpQjarkiRgFLgMdhr2OWGc6/ljA9d6rzK+CLH7m0eC2AAW5ZRqLPhSCxORuyuCNiePcn2xPW9i+n7krqHhh5E0i5dG7aIXC86eTpDAKScHbjAqRyU+CuF9zfN4dJeZ1mdGmBDFR69uONSRnBICE/wCL5VlT2Soukrl8FFdHbuCmhWRSIxkKSulRghcAKF+HBX25rfreUZ0e50nS7QxRJGWLlFA1Hk49eT/nXKTt2bSpUS6hRQCgFAKAUBTeIekd4Bl+NRjHuPb5GvF1mCeSNw5X4nLJiUylt57mEaBqAHAK5x9Nq+Qur6rF8Ol/YkYyiqTLjoQnyxlJKn+1zn5D0FfR6GXUSbeRbe5uKa5Nly1yhYqFcZJUeoG2AOM++9fXjodWebI+ojbjTR5QXYwP1Z9yfp7D55q/8fuRfzS2dGy5W520FANIz9eTjI4PHNSOjuan/Mf9a7ffuTLEyFT3QobP7JyMf85rMqvY74vUr4+fYk1k6Ee/u0ijaRzhVG+ASecAADckkgADkkUW7oMouj9DLzC7ulHdAIgi2K26nYgY2aRtizfcNhk7lKlpX/phR3tlynTY1lMyoFkYYZl21Y414+LGTgncZPvWbdUapXZCPh2IgxlQYtRdEyR23OdRjZcFQdTHA4JONjgXUyaVwSbDo0MOvtxgdzHcJyzPgYGtmJLbbbnio5N8lUUihtfBCw3ImhkwikFIZE1pFthvs+WHZJBPGea28rcaf7+ZnRTtHT2dqkSLHGoVFGFUcCsN2bPHTenx28axQosca50qvA1EscfeSaNtu2RJLglVClc1uBN3NDlgCAQVxhguRjPGVH35rafw1ZO5vWY7ntsD/h3/AJ1ml5KRILUK+vtuWy5HmXA7hUtjcc4HPtW3JtVf7RCU0xG4iY553X5/Pfj+dYpeQabOLtltKP52LHJTkkseDn1xWpO63CNzSHBAjYZ9ivqNzzz+VSl5KOl2yxxhVUqAWODj9pix42AyTsNhSTbdsLYl1kCgKLxr0j7XZSxY82nUn95PMv48feajVo454a4NH5zFcj4J+qa7H6QUAoBQCgFAKAUAoBQCgFAKAUAoBQCgFAYxQDFSgMVQMUAxQGaAUBrlgVipYZKnK59DgjP1wTQHvFAZoBQCgFAKAUAoDGKAYoBigM4oDGKAYoDNAKAUAoD80eJIBHd3CLsqyuAPYajtXI/P5klNpeT/2Q=="/>
          <p:cNvSpPr>
            <a:spLocks noChangeAspect="1" noChangeArrowheads="1"/>
          </p:cNvSpPr>
          <p:nvPr/>
        </p:nvSpPr>
        <p:spPr bwMode="auto">
          <a:xfrm>
            <a:off x="155575" y="-960438"/>
            <a:ext cx="5143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687"/>
            <a:ext cx="3429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4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29x17</a:t>
            </a:r>
          </a:p>
          <a:p>
            <a:pPr marL="0" indent="0">
              <a:buNone/>
            </a:pPr>
            <a:r>
              <a:rPr lang="en-GB" dirty="0" smtClean="0"/>
              <a:t>	10	  7	</a:t>
            </a:r>
            <a:r>
              <a:rPr lang="en-GB" dirty="0"/>
              <a:t> </a:t>
            </a:r>
            <a:r>
              <a:rPr lang="en-GB" dirty="0" smtClean="0"/>
              <a:t>  100+100+70+70+90+63=493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10    100      70</a:t>
            </a:r>
          </a:p>
          <a:p>
            <a:pPr marL="0" indent="0">
              <a:buNone/>
            </a:pPr>
            <a:r>
              <a:rPr lang="en-GB" dirty="0" smtClean="0"/>
              <a:t>10    100      70</a:t>
            </a:r>
          </a:p>
          <a:p>
            <a:pPr marL="514350" indent="-514350">
              <a:buAutoNum type="arabicPlain" startAt="9"/>
            </a:pPr>
            <a:r>
              <a:rPr lang="en-GB" dirty="0" smtClean="0"/>
              <a:t>    90        63</a:t>
            </a:r>
          </a:p>
          <a:p>
            <a:pPr marL="514350" indent="-514350">
              <a:buAutoNum type="arabicPlain" startAt="9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424x36=15264                    </a:t>
            </a:r>
          </a:p>
          <a:p>
            <a:pPr marL="0" indent="0">
              <a:buNone/>
            </a:pPr>
            <a:r>
              <a:rPr lang="en-GB" dirty="0" smtClean="0"/>
              <a:t>	400	      20        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30     12000    600      120</a:t>
            </a:r>
          </a:p>
          <a:p>
            <a:pPr marL="0" indent="0">
              <a:buNone/>
            </a:pPr>
            <a:r>
              <a:rPr lang="en-GB" dirty="0" smtClean="0"/>
              <a:t>6       2400      120       24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87624" y="1628800"/>
            <a:ext cx="108012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87624" y="2132856"/>
            <a:ext cx="108012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72836" y="2637472"/>
            <a:ext cx="1080120" cy="64751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1628800"/>
            <a:ext cx="108012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52956" y="2133417"/>
            <a:ext cx="108012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43818" y="2637473"/>
            <a:ext cx="1080120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36028" y="5085184"/>
            <a:ext cx="1219748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336028" y="5732694"/>
            <a:ext cx="1219748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30584" y="5085184"/>
            <a:ext cx="1219748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30584" y="5732694"/>
            <a:ext cx="1219748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332" y="5085184"/>
            <a:ext cx="1219748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35457" y="5732694"/>
            <a:ext cx="1219748" cy="6475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4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7200" dirty="0" smtClean="0"/>
          </a:p>
          <a:p>
            <a:pPr marL="0" indent="0">
              <a:buNone/>
            </a:pPr>
            <a:r>
              <a:rPr lang="en-GB" sz="7200" dirty="0"/>
              <a:t>	</a:t>
            </a:r>
            <a:r>
              <a:rPr lang="en-GB" sz="7200" dirty="0" smtClean="0"/>
              <a:t>		356x42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7935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smtClean="0">
                <a:latin typeface="Comic Sans MS" panose="030F0702030302020204" pitchFamily="66" charset="0"/>
              </a:rPr>
              <a:t>300	     50	   6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40         12000    2000      240</a:t>
            </a:r>
          </a:p>
          <a:p>
            <a:pPr marL="514350" indent="-514350">
              <a:buAutoNum type="arabicPlain" startAt="2"/>
            </a:pPr>
            <a:r>
              <a:rPr lang="en-GB" dirty="0" smtClean="0">
                <a:latin typeface="Comic Sans MS" panose="030F0702030302020204" pitchFamily="66" charset="0"/>
              </a:rPr>
              <a:t>           600      100         12</a:t>
            </a:r>
          </a:p>
          <a:p>
            <a:pPr marL="514350" indent="-514350">
              <a:buAutoNum type="arabicPlain" startAt="2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12000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2000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240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712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14952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1484784"/>
            <a:ext cx="1296144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07704" y="1988840"/>
            <a:ext cx="1296144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1484784"/>
            <a:ext cx="1656184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1988840"/>
            <a:ext cx="166312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866968" y="1484784"/>
            <a:ext cx="1296144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866968" y="1988840"/>
            <a:ext cx="1296144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4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Websites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SSLN- </a:t>
            </a:r>
            <a:r>
              <a:rPr lang="en-GB" sz="2000" dirty="0" smtClean="0">
                <a:latin typeface="Comic Sans MS" panose="030F0702030302020204" pitchFamily="66" charset="0"/>
                <a:hlinkClick r:id="rId2"/>
              </a:rPr>
              <a:t>http://www.educationscotland.gov.uk/learningandteaching/assessment/ssln/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 smtClean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National Numeracy </a:t>
            </a:r>
            <a:r>
              <a:rPr lang="en-GB" sz="2000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rogression </a:t>
            </a:r>
            <a:r>
              <a:rPr lang="en-GB" sz="2000" smtClean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Framework- better understanding of progression within numeracy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200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://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www.educationscotland.gov.uk/resources/n/nationalnumeracyprogressionframework/index.asp?strReferringChannel=video&amp;strReferringPageID=tcm:4-867428-64&amp;class=l3+d220068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Illuminations-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website  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  <a:hlinkClick r:id="rId4"/>
              </a:rPr>
              <a:t>https://illuminations.nctm.org/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Harvey's Homepage- Website 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  <a:hlinkClick r:id="rId5"/>
              </a:rPr>
              <a:t>http://harveyshomepage.com/Harveys_Homepage/Number_Sense.html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Glasgow online-maths- curricular area-numeracy-primary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resources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Numeracy Academy- East Lothian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  <a:hlinkClick r:id="rId6"/>
              </a:rPr>
              <a:t>http://numeracyacademy.edubuzz.org/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80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38437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 smtClean="0">
                <a:effectLst/>
                <a:latin typeface="Comic Sans MS"/>
                <a:ea typeface="Calibri"/>
                <a:cs typeface="Times New Roman"/>
              </a:rPr>
              <a:t>Problem solving- teach more word problems from primary 1 e.g. 5 on the bus and 2 get off- how many are left?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 smtClean="0">
                <a:effectLst/>
                <a:latin typeface="Comic Sans MS"/>
                <a:ea typeface="Calibri"/>
                <a:cs typeface="Times New Roman"/>
              </a:rPr>
              <a:t>Variety of different types of resources e.g. concrete materials, songs, multisensory etc.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000" dirty="0" smtClean="0">
                <a:effectLst/>
                <a:latin typeface="Comic Sans MS"/>
                <a:ea typeface="Calibri"/>
                <a:cs typeface="Times New Roman"/>
              </a:rPr>
              <a:t>It is essential that children understand that a number is an amount- 1:1 touch and count correspondence.</a:t>
            </a:r>
            <a:endParaRPr lang="en-GB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120583" cy="20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5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Subitising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 err="1" smtClean="0">
                <a:effectLst/>
                <a:latin typeface="Comic Sans MS"/>
                <a:ea typeface="Calibri"/>
                <a:cs typeface="Times New Roman"/>
              </a:rPr>
              <a:t>Subitising</a:t>
            </a:r>
            <a:r>
              <a:rPr lang="en-GB" b="1" dirty="0" smtClean="0">
                <a:effectLst/>
                <a:latin typeface="Comic Sans MS"/>
                <a:ea typeface="Calibri"/>
                <a:cs typeface="Times New Roman"/>
              </a:rPr>
              <a:t>: </a:t>
            </a:r>
            <a:r>
              <a:rPr lang="en-GB" dirty="0" smtClean="0">
                <a:latin typeface="Comic Sans MS"/>
                <a:ea typeface="Calibri"/>
                <a:cs typeface="Times New Roman"/>
              </a:rPr>
              <a:t>The ability to r</a:t>
            </a: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ecognise patterns in numbers.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b="1" dirty="0" smtClean="0">
              <a:effectLst/>
              <a:latin typeface="Comic Sans MS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b="1" dirty="0">
              <a:latin typeface="Comic Sans MS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b="1" dirty="0" smtClean="0">
              <a:effectLst/>
              <a:latin typeface="Comic Sans MS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b="1" dirty="0" smtClean="0">
                <a:effectLst/>
                <a:latin typeface="Comic Sans MS"/>
              </a:rPr>
              <a:t>e.g.	</a:t>
            </a:r>
            <a:r>
              <a:rPr lang="en-GB" dirty="0" smtClean="0">
                <a:effectLst/>
                <a:latin typeface="Comic Sans MS"/>
              </a:rPr>
              <a:t>look for the patterns- 2 groups of 3, a group of 4 and a group of 2, 3 groups of 2 etc. It is the ability to recognise the no. of objects in a small group, without counting them- fundamental numeracy skill.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en-GB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297759" y="23058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04153" y="233411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64974" y="2311113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342004" y="319390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04153" y="316570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64974" y="316570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to </a:t>
            </a:r>
            <a:r>
              <a:rPr lang="en-GB" dirty="0" err="1" smtClean="0"/>
              <a:t>subitise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Set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finger patterns e.g. use your fingers to show me 2, show me another way- ‘throw it’ game: hide fingers and teacher shouts throw me 4- children display fingers from behind back without counting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Use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dice and dominoes- the children recognise the amount without counting the dots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Coloured counters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Taught with recognition of numbers, counting and counting on-before addition and subtraction</a:t>
            </a:r>
          </a:p>
          <a:p>
            <a:pPr marL="0" indent="0"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  <a:hlinkClick r:id="rId2"/>
              </a:rPr>
              <a:t>https://www.youtube.com/watch?v=aBV3XnRjZoA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830" y="64337"/>
            <a:ext cx="1297269" cy="176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25960" cy="14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8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1849"/>
            <a:ext cx="8229600" cy="580546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8000" dirty="0" smtClean="0">
                <a:effectLst/>
                <a:latin typeface="Comic Sans MS"/>
                <a:ea typeface="Calibri"/>
                <a:cs typeface="Times New Roman"/>
              </a:rPr>
              <a:t>5  and 10 frames- A great resource.  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80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8000" b="1" dirty="0" smtClean="0">
              <a:effectLst/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GB" sz="8000" dirty="0" smtClean="0">
                <a:effectLst/>
                <a:latin typeface="Comic Sans MS"/>
                <a:ea typeface="Calibri"/>
                <a:cs typeface="Times New Roman"/>
              </a:rPr>
              <a:t>Counters with different colours on the opposite </a:t>
            </a:r>
            <a:endParaRPr lang="en-GB" sz="8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8000" dirty="0" smtClean="0">
                <a:effectLst/>
                <a:latin typeface="Comic Sans MS"/>
                <a:ea typeface="Calibri"/>
                <a:cs typeface="Times New Roman"/>
              </a:rPr>
              <a:t>Sides. Roll the dice and some will be yellow and some red- helps with number bonds 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8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0" dirty="0" smtClean="0">
                <a:effectLst/>
                <a:latin typeface="Comic Sans MS"/>
              </a:rPr>
              <a:t>10 frames also help with teen numbers e.g. 22 would be 2 full ten frame and 2 coloured on the other 10 frame etc. Instant recognition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80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You can use tape to make a 10 frame on the carpet- put objects in to show e.g. 5- how else could you make 5, now make 7, can the children add on from 5 without having to clear off all the objects?</a:t>
            </a:r>
            <a:endParaRPr lang="en-GB" sz="8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8000" dirty="0">
                <a:ea typeface="Calibri"/>
                <a:cs typeface="Times New Roman"/>
              </a:rPr>
              <a:t/>
            </a:r>
            <a:br>
              <a:rPr lang="en-GB" sz="8000" dirty="0">
                <a:ea typeface="Calibri"/>
                <a:cs typeface="Times New Roman"/>
              </a:rPr>
            </a:br>
            <a:r>
              <a:rPr lang="en-GB" sz="8000" dirty="0">
                <a:ea typeface="Calibri"/>
                <a:cs typeface="Times New Roman"/>
              </a:rPr>
              <a:t> </a:t>
            </a:r>
            <a:r>
              <a:rPr lang="en-GB" sz="8000" dirty="0" smtClean="0">
                <a:effectLst/>
              </a:rPr>
              <a:t/>
            </a:r>
            <a:br>
              <a:rPr lang="en-GB" sz="8000" dirty="0" smtClean="0">
                <a:effectLst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3444" y="980728"/>
            <a:ext cx="1981200" cy="561975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2519" y="1156940"/>
            <a:ext cx="180975" cy="2095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30307" y="1156940"/>
            <a:ext cx="180975" cy="2095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5293" y="1148715"/>
            <a:ext cx="180975" cy="2095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11760" y="1148715"/>
            <a:ext cx="180975" cy="2095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5548" y="1148715"/>
            <a:ext cx="180975" cy="2095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rc_mi" descr="https://s-media-cache-ak0.pinimg.com/236x/90/44/32/904432767b85e2698951c27f6c09fd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1352550" cy="13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00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0B42B-F98A-4E86-BD3F-5530AEEA13B4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4900" b="1" dirty="0" smtClean="0">
                <a:effectLst/>
                <a:latin typeface="Comic Sans MS"/>
                <a:ea typeface="Calibri"/>
                <a:cs typeface="Times New Roman"/>
              </a:rPr>
              <a:t>Bead bars or number stick- </a:t>
            </a:r>
            <a:r>
              <a:rPr lang="en-GB" sz="4900" dirty="0" smtClean="0">
                <a:effectLst/>
                <a:latin typeface="Comic Sans MS"/>
                <a:ea typeface="Calibri"/>
                <a:cs typeface="Times New Roman"/>
              </a:rPr>
              <a:t>great resource- can the child find the number e.g. 52</a:t>
            </a:r>
            <a:endParaRPr lang="en-GB" sz="4900" dirty="0">
              <a:ea typeface="Calibri"/>
              <a:cs typeface="Times New Roman"/>
            </a:endParaRPr>
          </a:p>
          <a:p>
            <a:pPr marL="51435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4900" dirty="0">
                <a:ea typeface="Calibri"/>
                <a:cs typeface="Times New Roman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4900" dirty="0">
                <a:ea typeface="Calibri"/>
                <a:cs typeface="Times New Roman"/>
              </a:rPr>
              <a:t> 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4900" dirty="0" smtClean="0">
                <a:effectLst/>
              </a:rPr>
              <a:t/>
            </a:r>
            <a:br>
              <a:rPr lang="en-GB" sz="4900" dirty="0" smtClean="0">
                <a:effectLst/>
              </a:rPr>
            </a:br>
            <a:endParaRPr lang="en-GB" sz="4900" dirty="0" smtClean="0">
              <a:effectLst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en-GB" sz="4900" dirty="0" smtClean="0">
              <a:effectLst/>
              <a:latin typeface="Comic Sans MS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4900" dirty="0" smtClean="0">
                <a:effectLst/>
                <a:latin typeface="Comic Sans MS"/>
                <a:ea typeface="Calibri"/>
                <a:cs typeface="Times New Roman"/>
              </a:rPr>
              <a:t>Always ask the children to ‘justify’ their answer. E.g. how did you know that was 52 on the bead bar?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49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4900" dirty="0" smtClean="0">
                <a:effectLst/>
                <a:latin typeface="Comic Sans MS"/>
                <a:ea typeface="Calibri"/>
                <a:cs typeface="Times New Roman"/>
              </a:rPr>
              <a:t>It is essential that children are not going to abstract too quickly- no written work until they have the understanding- they need to be able to touch it and see it.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en-GB" sz="4900" dirty="0">
              <a:latin typeface="Comic Sans MS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4900" dirty="0" smtClean="0">
                <a:latin typeface="Comic Sans MS"/>
                <a:ea typeface="Calibri"/>
                <a:cs typeface="Times New Roman"/>
              </a:rPr>
              <a:t>Let the children take the lead and be the teacher- e.g. number fans, games etc.</a:t>
            </a:r>
            <a:endParaRPr lang="en-GB" sz="49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49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4900" dirty="0" smtClean="0">
                <a:effectLst/>
                <a:latin typeface="Comic Sans MS"/>
                <a:ea typeface="Calibri"/>
                <a:cs typeface="Times New Roman"/>
              </a:rPr>
              <a:t>It is essential that addition and subtraction are taught at the same time- also multiplication and division.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49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4900" dirty="0" smtClean="0">
                <a:effectLst/>
                <a:latin typeface="Comic Sans MS"/>
                <a:ea typeface="Calibri"/>
                <a:cs typeface="Times New Roman"/>
              </a:rPr>
              <a:t>SEAL box in every class- same resources e.g. 10 frames but adapted depending on stage.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4200" dirty="0">
              <a:ea typeface="Calibri"/>
              <a:cs typeface="Times New Roman"/>
            </a:endParaRPr>
          </a:p>
          <a:p>
            <a:endParaRPr lang="en-GB" sz="4200" dirty="0"/>
          </a:p>
        </p:txBody>
      </p:sp>
      <p:pic>
        <p:nvPicPr>
          <p:cNvPr id="4" name="irc_mi" descr="http://www.autopresseducation.co.uk/images/ww/BB00-from-tiff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18457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1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/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Teach commutative law: 3+1=1+3</a:t>
            </a:r>
            <a:endParaRPr lang="en-GB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Teach compensation: adding 11 is the same as adding 10 then 1</a:t>
            </a:r>
            <a:endParaRPr lang="en-GB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dirty="0" smtClean="0">
                <a:effectLst/>
                <a:latin typeface="Comic Sans MS"/>
                <a:ea typeface="Calibri"/>
                <a:cs typeface="Times New Roman"/>
              </a:rPr>
              <a:t>+/- triangles</a:t>
            </a:r>
            <a:endParaRPr lang="en-GB" dirty="0"/>
          </a:p>
        </p:txBody>
      </p:sp>
      <p:pic>
        <p:nvPicPr>
          <p:cNvPr id="4" name="irc_mi" descr="http://www.sparklebox.co.uk/6101-6110/_wp_generated/ppef5b89e8_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3168352" cy="3575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6515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791</Words>
  <Application>Microsoft Office PowerPoint</Application>
  <PresentationFormat>On-screen Show (4:3)</PresentationFormat>
  <Paragraphs>191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Apex</vt:lpstr>
      <vt:lpstr>Improving Our Numeracy</vt:lpstr>
      <vt:lpstr>             Background </vt:lpstr>
      <vt:lpstr>PowerPoint Presentation</vt:lpstr>
      <vt:lpstr>Subitising</vt:lpstr>
      <vt:lpstr>Ways to subitise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Planning and resources</vt:lpstr>
      <vt:lpstr>Maths strategies</vt:lpstr>
      <vt:lpstr>Activity</vt:lpstr>
      <vt:lpstr>Strategies- 47+28</vt:lpstr>
      <vt:lpstr>Re-ordering, Partitioning and Compensation</vt:lpstr>
      <vt:lpstr>Multiplication and Division</vt:lpstr>
      <vt:lpstr>PowerPoint Presentation</vt:lpstr>
      <vt:lpstr>PowerPoint Presentation</vt:lpstr>
      <vt:lpstr>PowerPoint Presentation</vt:lpstr>
      <vt:lpstr>Try it…</vt:lpstr>
      <vt:lpstr>PowerPoint Presentation</vt:lpstr>
      <vt:lpstr>Websites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Our Numeracy</dc:title>
  <dc:creator>sarah</dc:creator>
  <cp:lastModifiedBy>SG-Laptop</cp:lastModifiedBy>
  <cp:revision>19</cp:revision>
  <dcterms:created xsi:type="dcterms:W3CDTF">2015-09-28T14:19:54Z</dcterms:created>
  <dcterms:modified xsi:type="dcterms:W3CDTF">2015-09-29T17:52:14Z</dcterms:modified>
</cp:coreProperties>
</file>