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60" r:id="rId3"/>
    <p:sldId id="257" r:id="rId4"/>
    <p:sldId id="258" r:id="rId5"/>
    <p:sldId id="259" r:id="rId6"/>
    <p:sldId id="263" r:id="rId7"/>
    <p:sldId id="264" r:id="rId8"/>
    <p:sldId id="265" r:id="rId9"/>
    <p:sldId id="267" r:id="rId10"/>
    <p:sldId id="268" r:id="rId11"/>
    <p:sldId id="269" r:id="rId12"/>
    <p:sldId id="270" r:id="rId13"/>
    <p:sldId id="261" r:id="rId14"/>
    <p:sldId id="266" r:id="rId15"/>
    <p:sldId id="262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194" y="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55AD9D-5324-4741-A398-97E8BD6C8FE3}" type="datetimeFigureOut">
              <a:rPr lang="en-GB" smtClean="0"/>
              <a:t>02/09/2015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84FB0F-3C95-4AD8-B489-DC819DD999D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8631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AEED1C3-05C8-4C30-869D-E5243F92D5B4}" type="slidenum">
              <a:rPr lang="en-GB" smtClean="0">
                <a:solidFill>
                  <a:prstClr val="black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</a:t>
            </a:fld>
            <a:endParaRPr lang="en-GB" smtClean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AEED1C3-05C8-4C30-869D-E5243F92D5B4}" type="slidenum">
              <a:rPr lang="en-GB" smtClean="0">
                <a:solidFill>
                  <a:prstClr val="black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</a:t>
            </a:fld>
            <a:endParaRPr lang="en-GB" smtClean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AEED1C3-05C8-4C30-869D-E5243F92D5B4}" type="slidenum">
              <a:rPr lang="en-GB" smtClean="0">
                <a:solidFill>
                  <a:prstClr val="black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</a:t>
            </a:fld>
            <a:endParaRPr lang="en-GB" smtClean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AEED1C3-05C8-4C30-869D-E5243F92D5B4}" type="slidenum">
              <a:rPr lang="en-GB" smtClean="0">
                <a:solidFill>
                  <a:prstClr val="black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12</a:t>
            </a:fld>
            <a:endParaRPr lang="en-GB" smtClean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6866D-B71F-4846-9B1A-3B99802FE54B}" type="datetimeFigureOut">
              <a:rPr lang="en-GB" smtClean="0"/>
              <a:t>02/09/2015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E8E8E-15A7-4636-8978-33933505B8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47357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6866D-B71F-4846-9B1A-3B99802FE54B}" type="datetimeFigureOut">
              <a:rPr lang="en-GB" smtClean="0"/>
              <a:t>02/09/2015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E8E8E-15A7-4636-8978-33933505B8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47448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6866D-B71F-4846-9B1A-3B99802FE54B}" type="datetimeFigureOut">
              <a:rPr lang="en-GB" smtClean="0"/>
              <a:t>02/09/2015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E8E8E-15A7-4636-8978-33933505B8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00038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6866D-B71F-4846-9B1A-3B99802FE54B}" type="datetimeFigureOut">
              <a:rPr lang="en-GB" smtClean="0"/>
              <a:t>02/09/2015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E8E8E-15A7-4636-8978-33933505B8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50088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6866D-B71F-4846-9B1A-3B99802FE54B}" type="datetimeFigureOut">
              <a:rPr lang="en-GB" smtClean="0"/>
              <a:t>02/09/2015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E8E8E-15A7-4636-8978-33933505B8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67138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6866D-B71F-4846-9B1A-3B99802FE54B}" type="datetimeFigureOut">
              <a:rPr lang="en-GB" smtClean="0"/>
              <a:t>02/09/2015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E8E8E-15A7-4636-8978-33933505B8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42469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6866D-B71F-4846-9B1A-3B99802FE54B}" type="datetimeFigureOut">
              <a:rPr lang="en-GB" smtClean="0"/>
              <a:t>02/09/2015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E8E8E-15A7-4636-8978-33933505B8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78254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6866D-B71F-4846-9B1A-3B99802FE54B}" type="datetimeFigureOut">
              <a:rPr lang="en-GB" smtClean="0"/>
              <a:t>02/09/2015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E8E8E-15A7-4636-8978-33933505B8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68353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6866D-B71F-4846-9B1A-3B99802FE54B}" type="datetimeFigureOut">
              <a:rPr lang="en-GB" smtClean="0"/>
              <a:t>02/09/2015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E8E8E-15A7-4636-8978-33933505B8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05429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6866D-B71F-4846-9B1A-3B99802FE54B}" type="datetimeFigureOut">
              <a:rPr lang="en-GB" smtClean="0"/>
              <a:t>02/09/2015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E8E8E-15A7-4636-8978-33933505B8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22121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6866D-B71F-4846-9B1A-3B99802FE54B}" type="datetimeFigureOut">
              <a:rPr lang="en-GB" smtClean="0"/>
              <a:t>02/09/2015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E8E8E-15A7-4636-8978-33933505B8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85934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B6866D-B71F-4846-9B1A-3B99802FE54B}" type="datetimeFigureOut">
              <a:rPr lang="en-GB" smtClean="0"/>
              <a:t>02/09/2015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2E8E8E-15A7-4636-8978-33933505B8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93530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gif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gi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gif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560" y="332656"/>
            <a:ext cx="7772400" cy="1470025"/>
          </a:xfrm>
        </p:spPr>
        <p:txBody>
          <a:bodyPr/>
          <a:lstStyle/>
          <a:p>
            <a:r>
              <a:rPr lang="en-GB" dirty="0" smtClean="0">
                <a:latin typeface="Comic Sans MS" pitchFamily="66" charset="0"/>
              </a:rPr>
              <a:t>Numeracy in P1</a:t>
            </a:r>
            <a:endParaRPr lang="en-GB" dirty="0">
              <a:latin typeface="Comic Sans MS" pitchFamily="66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47663" y="2132856"/>
            <a:ext cx="4320479" cy="3810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5300" y="3095625"/>
            <a:ext cx="533400" cy="66675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4953" y="405962"/>
            <a:ext cx="1208695" cy="1510869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0312" y="405962"/>
            <a:ext cx="1208695" cy="15108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35900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GB" smtClean="0">
                <a:latin typeface="Comic Sans MS" pitchFamily="66" charset="0"/>
              </a:rPr>
              <a:t>Peer Mediation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 2" pitchFamily="18" charset="2"/>
              <a:buNone/>
            </a:pPr>
            <a:endParaRPr lang="en-GB" dirty="0" smtClean="0">
              <a:latin typeface="Comic Sans MS" pitchFamily="66" charset="0"/>
            </a:endParaRPr>
          </a:p>
          <a:p>
            <a:pPr eaLnBrk="1" hangingPunct="1"/>
            <a:endParaRPr lang="en-GB" dirty="0" smtClean="0"/>
          </a:p>
        </p:txBody>
      </p:sp>
      <p:pic>
        <p:nvPicPr>
          <p:cNvPr id="7172" name="Picture 4" descr="C:\Users\C\AppData\Local\Microsoft\Windows\Temporary Internet Files\Content.IE5\990B1B2E\MC900445706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188913"/>
            <a:ext cx="1819275" cy="167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3" name="Picture 6" descr="Elmvale Primary School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6913" y="5876925"/>
            <a:ext cx="533400" cy="666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Content Placeholder 2"/>
          <p:cNvSpPr txBox="1">
            <a:spLocks/>
          </p:cNvSpPr>
          <p:nvPr/>
        </p:nvSpPr>
        <p:spPr>
          <a:xfrm>
            <a:off x="609600" y="17526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 2" pitchFamily="18" charset="2"/>
              <a:buNone/>
            </a:pPr>
            <a:endParaRPr lang="en-GB" dirty="0">
              <a:solidFill>
                <a:prstClr val="black"/>
              </a:solidFill>
              <a:latin typeface="Comic Sans MS" pitchFamily="66" charset="0"/>
            </a:endParaRPr>
          </a:p>
          <a:p>
            <a:pPr>
              <a:buFont typeface="Wingdings 2" pitchFamily="18" charset="2"/>
              <a:buNone/>
            </a:pPr>
            <a:r>
              <a:rPr lang="en-GB" dirty="0" smtClean="0">
                <a:solidFill>
                  <a:prstClr val="black"/>
                </a:solidFill>
                <a:latin typeface="Comic Sans MS" pitchFamily="66" charset="0"/>
              </a:rPr>
              <a:t>A </a:t>
            </a:r>
            <a:r>
              <a:rPr lang="en-GB" dirty="0" smtClean="0">
                <a:solidFill>
                  <a:srgbClr val="C00000"/>
                </a:solidFill>
                <a:latin typeface="Comic Sans MS" pitchFamily="66" charset="0"/>
              </a:rPr>
              <a:t>restorative approach </a:t>
            </a:r>
            <a:r>
              <a:rPr lang="en-GB" dirty="0" smtClean="0">
                <a:solidFill>
                  <a:prstClr val="black"/>
                </a:solidFill>
                <a:latin typeface="Comic Sans MS" pitchFamily="66" charset="0"/>
              </a:rPr>
              <a:t>is often used by staff to help all children in the c=school to resolve minor disputes and arguments. It helps the children take responsibility for their behaviour AND for the solution.</a:t>
            </a:r>
          </a:p>
          <a:p>
            <a:pPr>
              <a:buFont typeface="Wingdings 2" pitchFamily="18" charset="2"/>
              <a:buNone/>
            </a:pPr>
            <a:endParaRPr lang="en-GB" dirty="0" smtClean="0">
              <a:solidFill>
                <a:prstClr val="black"/>
              </a:solidFill>
              <a:latin typeface="Comic Sans MS" pitchFamily="66" charset="0"/>
            </a:endParaRPr>
          </a:p>
          <a:p>
            <a:endParaRPr lang="en-GB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62603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GB" smtClean="0">
                <a:latin typeface="Comic Sans MS" pitchFamily="66" charset="0"/>
              </a:rPr>
              <a:t>Peer Mediation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 2" pitchFamily="18" charset="2"/>
              <a:buNone/>
            </a:pPr>
            <a:endParaRPr lang="en-GB" dirty="0" smtClean="0">
              <a:latin typeface="Comic Sans MS" pitchFamily="66" charset="0"/>
            </a:endParaRPr>
          </a:p>
          <a:p>
            <a:pPr eaLnBrk="1" hangingPunct="1">
              <a:buFont typeface="Wingdings 2" pitchFamily="18" charset="2"/>
              <a:buNone/>
            </a:pPr>
            <a:r>
              <a:rPr lang="en-GB" dirty="0" smtClean="0">
                <a:latin typeface="Comic Sans MS" pitchFamily="66" charset="0"/>
              </a:rPr>
              <a:t>Each day, 4 Primary 7 children will be available in the Infant playground to help P1-3 children solve any minor disputes. The P7 children have been trained in </a:t>
            </a:r>
            <a:r>
              <a:rPr lang="en-GB" dirty="0" smtClean="0">
                <a:solidFill>
                  <a:srgbClr val="C00000"/>
                </a:solidFill>
                <a:latin typeface="Comic Sans MS" pitchFamily="66" charset="0"/>
              </a:rPr>
              <a:t>Restorative Practices</a:t>
            </a:r>
            <a:r>
              <a:rPr lang="en-GB" dirty="0" smtClean="0">
                <a:latin typeface="Comic Sans MS" pitchFamily="66" charset="0"/>
              </a:rPr>
              <a:t>.</a:t>
            </a:r>
          </a:p>
          <a:p>
            <a:pPr eaLnBrk="1" hangingPunct="1"/>
            <a:endParaRPr lang="en-GB" dirty="0" smtClean="0"/>
          </a:p>
        </p:txBody>
      </p:sp>
      <p:pic>
        <p:nvPicPr>
          <p:cNvPr id="7172" name="Picture 4" descr="C:\Users\C\AppData\Local\Microsoft\Windows\Temporary Internet Files\Content.IE5\990B1B2E\MC900445706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188913"/>
            <a:ext cx="1819275" cy="167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3" name="Picture 6" descr="Elmvale Primary School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6913" y="5876925"/>
            <a:ext cx="533400" cy="666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095648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GB" dirty="0" smtClean="0">
                <a:latin typeface="Comic Sans MS" pitchFamily="66" charset="0"/>
              </a:rPr>
              <a:t>Peer Mediation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 2" pitchFamily="18" charset="2"/>
              <a:buNone/>
            </a:pPr>
            <a:r>
              <a:rPr lang="en-GB" dirty="0" smtClean="0">
                <a:latin typeface="Comic Sans MS" pitchFamily="66" charset="0"/>
              </a:rPr>
              <a:t>What is it?</a:t>
            </a:r>
          </a:p>
          <a:p>
            <a:pPr eaLnBrk="1" hangingPunct="1">
              <a:buFont typeface="Wingdings 2" pitchFamily="18" charset="2"/>
              <a:buNone/>
            </a:pPr>
            <a:endParaRPr lang="en-GB" dirty="0" smtClean="0">
              <a:latin typeface="Comic Sans MS" pitchFamily="66" charset="0"/>
            </a:endParaRPr>
          </a:p>
          <a:p>
            <a:pPr marL="0" indent="0" eaLnBrk="1" hangingPunct="1">
              <a:buNone/>
            </a:pPr>
            <a:r>
              <a:rPr lang="en-GB" sz="3200" dirty="0" smtClean="0">
                <a:solidFill>
                  <a:srgbClr val="C00000"/>
                </a:solidFill>
                <a:latin typeface="Comic Sans MS" pitchFamily="66" charset="0"/>
              </a:rPr>
              <a:t>Peer Mediation </a:t>
            </a:r>
            <a:r>
              <a:rPr lang="en-GB" sz="3200" dirty="0" smtClean="0">
                <a:latin typeface="Comic Sans MS" pitchFamily="66" charset="0"/>
              </a:rPr>
              <a:t>is a process where </a:t>
            </a:r>
            <a:r>
              <a:rPr lang="en-GB" dirty="0" smtClean="0">
                <a:latin typeface="Comic Sans MS" pitchFamily="66" charset="0"/>
              </a:rPr>
              <a:t>children</a:t>
            </a:r>
            <a:r>
              <a:rPr lang="en-GB" sz="3200" dirty="0" smtClean="0">
                <a:latin typeface="Comic Sans MS" pitchFamily="66" charset="0"/>
              </a:rPr>
              <a:t> who are involved in a dispute or argument are helped by older children</a:t>
            </a:r>
          </a:p>
          <a:p>
            <a:pPr marL="0" indent="0" eaLnBrk="1" hangingPunct="1">
              <a:buNone/>
            </a:pPr>
            <a:r>
              <a:rPr lang="en-GB" dirty="0">
                <a:latin typeface="Comic Sans MS" pitchFamily="66" charset="0"/>
              </a:rPr>
              <a:t> </a:t>
            </a:r>
            <a:r>
              <a:rPr lang="en-GB" dirty="0" smtClean="0">
                <a:latin typeface="Comic Sans MS" pitchFamily="66" charset="0"/>
              </a:rPr>
              <a:t>  </a:t>
            </a:r>
            <a:r>
              <a:rPr lang="en-GB" sz="3200" dirty="0" smtClean="0">
                <a:latin typeface="Comic Sans MS" pitchFamily="66" charset="0"/>
              </a:rPr>
              <a:t>to resolve it by working together.</a:t>
            </a:r>
          </a:p>
          <a:p>
            <a:pPr eaLnBrk="1" hangingPunct="1">
              <a:buFont typeface="Wingdings 2" pitchFamily="18" charset="2"/>
              <a:buNone/>
            </a:pPr>
            <a:endParaRPr lang="en-GB" dirty="0" smtClean="0">
              <a:latin typeface="Comic Sans MS" pitchFamily="66" charset="0"/>
            </a:endParaRPr>
          </a:p>
          <a:p>
            <a:pPr eaLnBrk="1" hangingPunct="1"/>
            <a:endParaRPr lang="en-GB" dirty="0" smtClean="0"/>
          </a:p>
        </p:txBody>
      </p:sp>
      <p:pic>
        <p:nvPicPr>
          <p:cNvPr id="7172" name="Picture 4" descr="C:\Users\C\AppData\Local\Microsoft\Windows\Temporary Internet Files\Content.IE5\990B1B2E\MC900445706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60648"/>
            <a:ext cx="1427362" cy="13102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3" name="Picture 6" descr="Elmvale Primary School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6913" y="5876925"/>
            <a:ext cx="533400" cy="666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2728469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Comic Sans MS" panose="030F0702030302020204" pitchFamily="66" charset="0"/>
              </a:rPr>
              <a:t>Home Learning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373923"/>
            <a:ext cx="8229600" cy="5007405"/>
          </a:xfrm>
        </p:spPr>
        <p:txBody>
          <a:bodyPr>
            <a:noAutofit/>
          </a:bodyPr>
          <a:lstStyle/>
          <a:p>
            <a:r>
              <a:rPr lang="en-GB" sz="2000" b="1" dirty="0" smtClean="0">
                <a:latin typeface="Comic Sans MS" panose="030F0702030302020204" pitchFamily="66" charset="0"/>
              </a:rPr>
              <a:t>Home learning- </a:t>
            </a:r>
            <a:r>
              <a:rPr lang="en-GB" sz="2000" dirty="0" smtClean="0">
                <a:latin typeface="Comic Sans MS" panose="030F0702030302020204" pitchFamily="66" charset="0"/>
              </a:rPr>
              <a:t>learning activities at home in replacement of the term ‘Homework’.</a:t>
            </a:r>
          </a:p>
          <a:p>
            <a:pPr marL="0" indent="0">
              <a:buNone/>
            </a:pPr>
            <a:endParaRPr lang="en-GB" sz="2000" dirty="0" smtClean="0">
              <a:latin typeface="Comic Sans MS" panose="030F0702030302020204" pitchFamily="66" charset="0"/>
            </a:endParaRPr>
          </a:p>
          <a:p>
            <a:r>
              <a:rPr lang="en-GB" sz="2000" b="1" dirty="0" smtClean="0">
                <a:latin typeface="Comic Sans MS" panose="030F0702030302020204" pitchFamily="66" charset="0"/>
              </a:rPr>
              <a:t>Aim-</a:t>
            </a:r>
            <a:r>
              <a:rPr lang="en-GB" sz="2000" dirty="0" smtClean="0">
                <a:latin typeface="Comic Sans MS" panose="030F0702030302020204" pitchFamily="66" charset="0"/>
              </a:rPr>
              <a:t> reflection, consolidation of work and parental involvement.</a:t>
            </a:r>
          </a:p>
          <a:p>
            <a:pPr marL="0" indent="0">
              <a:buNone/>
            </a:pPr>
            <a:endParaRPr lang="en-GB" sz="2000" dirty="0" smtClean="0">
              <a:latin typeface="Comic Sans MS" panose="030F0702030302020204" pitchFamily="66" charset="0"/>
            </a:endParaRPr>
          </a:p>
          <a:p>
            <a:r>
              <a:rPr lang="en-GB" sz="2000" dirty="0" smtClean="0">
                <a:latin typeface="Comic Sans MS" panose="030F0702030302020204" pitchFamily="66" charset="0"/>
              </a:rPr>
              <a:t>10-15mins (</a:t>
            </a:r>
            <a:r>
              <a:rPr lang="en-GB" sz="2000" dirty="0" err="1" smtClean="0">
                <a:latin typeface="Comic Sans MS" panose="030F0702030302020204" pitchFamily="66" charset="0"/>
              </a:rPr>
              <a:t>approx</a:t>
            </a:r>
            <a:r>
              <a:rPr lang="en-GB" sz="2000" dirty="0" smtClean="0">
                <a:latin typeface="Comic Sans MS" panose="030F0702030302020204" pitchFamily="66" charset="0"/>
              </a:rPr>
              <a:t>) 3-4 nights per week.</a:t>
            </a:r>
          </a:p>
          <a:p>
            <a:pPr marL="0" indent="0">
              <a:buNone/>
            </a:pPr>
            <a:endParaRPr lang="en-GB" sz="2000" dirty="0" smtClean="0">
              <a:latin typeface="Comic Sans MS" panose="030F0702030302020204" pitchFamily="66" charset="0"/>
            </a:endParaRPr>
          </a:p>
          <a:p>
            <a:r>
              <a:rPr lang="en-GB" sz="2000" b="1" dirty="0" smtClean="0">
                <a:latin typeface="Comic Sans MS" panose="030F0702030302020204" pitchFamily="66" charset="0"/>
              </a:rPr>
              <a:t>Home learning workbooks- </a:t>
            </a:r>
            <a:r>
              <a:rPr lang="en-GB" sz="2000" dirty="0" smtClean="0">
                <a:latin typeface="Comic Sans MS" panose="030F0702030302020204" pitchFamily="66" charset="0"/>
              </a:rPr>
              <a:t>1 page per night.</a:t>
            </a:r>
          </a:p>
          <a:p>
            <a:pPr marL="0" indent="0">
              <a:buNone/>
            </a:pPr>
            <a:endParaRPr lang="en-GB" sz="2000" dirty="0" smtClean="0">
              <a:latin typeface="Comic Sans MS" panose="030F0702030302020204" pitchFamily="66" charset="0"/>
            </a:endParaRPr>
          </a:p>
          <a:p>
            <a:r>
              <a:rPr lang="en-GB" sz="2000" b="1" dirty="0" smtClean="0">
                <a:latin typeface="Comic Sans MS" panose="030F0702030302020204" pitchFamily="66" charset="0"/>
              </a:rPr>
              <a:t>Home learning grid- </a:t>
            </a:r>
            <a:r>
              <a:rPr lang="en-GB" sz="2000" dirty="0" smtClean="0">
                <a:latin typeface="Comic Sans MS" panose="030F0702030302020204" pitchFamily="66" charset="0"/>
              </a:rPr>
              <a:t>1 activity per week.</a:t>
            </a:r>
          </a:p>
          <a:p>
            <a:pPr marL="0" indent="0">
              <a:buNone/>
            </a:pPr>
            <a:endParaRPr lang="en-GB" sz="2000" dirty="0" smtClean="0">
              <a:latin typeface="Comic Sans MS" panose="030F0702030302020204" pitchFamily="66" charset="0"/>
            </a:endParaRPr>
          </a:p>
          <a:p>
            <a:r>
              <a:rPr lang="en-GB" sz="2000" b="1" dirty="0" smtClean="0">
                <a:latin typeface="Comic Sans MS" panose="030F0702030302020204" pitchFamily="66" charset="0"/>
              </a:rPr>
              <a:t>Reading</a:t>
            </a:r>
          </a:p>
          <a:p>
            <a:pPr marL="0" indent="0">
              <a:buNone/>
            </a:pPr>
            <a:endParaRPr lang="en-GB" sz="2000" b="1" dirty="0" smtClean="0">
              <a:latin typeface="Comic Sans MS" panose="030F0702030302020204" pitchFamily="66" charset="0"/>
            </a:endParaRPr>
          </a:p>
          <a:p>
            <a:r>
              <a:rPr lang="en-GB" sz="2000" b="1" dirty="0" smtClean="0">
                <a:latin typeface="Comic Sans MS" panose="030F0702030302020204" pitchFamily="66" charset="0"/>
              </a:rPr>
              <a:t>Communication Jotter</a:t>
            </a:r>
            <a:endParaRPr lang="en-GB" sz="2000" b="1" dirty="0"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3928" y="5899886"/>
            <a:ext cx="5066892" cy="80354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1" y="0"/>
            <a:ext cx="1872208" cy="13104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769941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Golden Rules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916832"/>
            <a:ext cx="8229600" cy="4525963"/>
          </a:xfrm>
        </p:spPr>
        <p:txBody>
          <a:bodyPr/>
          <a:lstStyle/>
          <a:p>
            <a:r>
              <a:rPr lang="en-GB" dirty="0" smtClean="0"/>
              <a:t>We do our best</a:t>
            </a:r>
          </a:p>
          <a:p>
            <a:r>
              <a:rPr lang="en-GB" dirty="0" smtClean="0"/>
              <a:t>We are honest</a:t>
            </a:r>
          </a:p>
          <a:p>
            <a:r>
              <a:rPr lang="en-GB" dirty="0" smtClean="0"/>
              <a:t>We are kind and helpful</a:t>
            </a:r>
          </a:p>
          <a:p>
            <a:r>
              <a:rPr lang="en-GB" dirty="0" smtClean="0"/>
              <a:t>We show respect and good manners</a:t>
            </a:r>
          </a:p>
          <a:p>
            <a:r>
              <a:rPr lang="en-GB" dirty="0" smtClean="0"/>
              <a:t>We look after property</a:t>
            </a:r>
          </a:p>
          <a:p>
            <a:r>
              <a:rPr lang="en-GB" dirty="0" smtClean="0"/>
              <a:t>We walk quietly around the school</a:t>
            </a:r>
            <a:endParaRPr lang="en-GB" dirty="0"/>
          </a:p>
        </p:txBody>
      </p:sp>
      <p:pic>
        <p:nvPicPr>
          <p:cNvPr id="4098" name="Picture 2" descr="http://2.bp.blogspot.com/_tJJEi1zseDI/R56xHgJ7IxI/AAAAAAAAApM/2mmS-IJGgME/s320/gold_star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224" y="302454"/>
            <a:ext cx="1374985" cy="13242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http://2.bp.blogspot.com/_tJJEi1zseDI/R56xHgJ7IxI/AAAAAAAAApM/2mmS-IJGgME/s320/gold_star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261162"/>
            <a:ext cx="1460732" cy="14068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3071537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>
                <a:latin typeface="Comic Sans MS" panose="030F0702030302020204" pitchFamily="66" charset="0"/>
              </a:rPr>
              <a:t>Makaton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5184576"/>
          </a:xfrm>
        </p:spPr>
        <p:txBody>
          <a:bodyPr>
            <a:normAutofit fontScale="85000" lnSpcReduction="20000"/>
          </a:bodyPr>
          <a:lstStyle/>
          <a:p>
            <a:r>
              <a:rPr lang="en-GB" sz="2000" dirty="0" err="1" smtClean="0">
                <a:latin typeface="Comic Sans MS" panose="030F0702030302020204" pitchFamily="66" charset="0"/>
              </a:rPr>
              <a:t>Makaton</a:t>
            </a:r>
            <a:r>
              <a:rPr lang="en-GB" sz="2000" dirty="0" smtClean="0">
                <a:latin typeface="Comic Sans MS" panose="030F0702030302020204" pitchFamily="66" charset="0"/>
              </a:rPr>
              <a:t> is </a:t>
            </a:r>
            <a:r>
              <a:rPr lang="en-GB" sz="2000" dirty="0">
                <a:latin typeface="Comic Sans MS" panose="030F0702030302020204" pitchFamily="66" charset="0"/>
              </a:rPr>
              <a:t>a language programme using signs and symbols to help people to communicate. </a:t>
            </a:r>
            <a:r>
              <a:rPr lang="en-GB" sz="2000" dirty="0" smtClean="0">
                <a:latin typeface="Comic Sans MS" panose="030F0702030302020204" pitchFamily="66" charset="0"/>
              </a:rPr>
              <a:t>It is used by many people who find it difficult to use verbal communication. It </a:t>
            </a:r>
            <a:r>
              <a:rPr lang="en-GB" sz="2000" dirty="0">
                <a:latin typeface="Comic Sans MS" panose="030F0702030302020204" pitchFamily="66" charset="0"/>
              </a:rPr>
              <a:t>is designed to support spoken </a:t>
            </a:r>
            <a:r>
              <a:rPr lang="en-GB" sz="2000" dirty="0" smtClean="0">
                <a:latin typeface="Comic Sans MS" panose="030F0702030302020204" pitchFamily="66" charset="0"/>
              </a:rPr>
              <a:t>language.</a:t>
            </a:r>
          </a:p>
          <a:p>
            <a:pPr marL="0" indent="0">
              <a:buNone/>
            </a:pPr>
            <a:endParaRPr lang="en-GB" sz="2000" dirty="0" smtClean="0">
              <a:latin typeface="Comic Sans MS" panose="030F0702030302020204" pitchFamily="66" charset="0"/>
            </a:endParaRPr>
          </a:p>
          <a:p>
            <a:r>
              <a:rPr lang="en-GB" sz="2000" dirty="0" err="1" smtClean="0">
                <a:latin typeface="Comic Sans MS" panose="030F0702030302020204" pitchFamily="66" charset="0"/>
              </a:rPr>
              <a:t>Makaton</a:t>
            </a:r>
            <a:r>
              <a:rPr lang="en-GB" sz="2000" dirty="0">
                <a:latin typeface="Comic Sans MS" panose="030F0702030302020204" pitchFamily="66" charset="0"/>
              </a:rPr>
              <a:t> </a:t>
            </a:r>
            <a:r>
              <a:rPr lang="en-GB" sz="2000" dirty="0" smtClean="0">
                <a:latin typeface="Comic Sans MS" panose="030F0702030302020204" pitchFamily="66" charset="0"/>
              </a:rPr>
              <a:t>is </a:t>
            </a:r>
            <a:r>
              <a:rPr lang="en-GB" sz="2000" dirty="0">
                <a:latin typeface="Comic Sans MS" panose="030F0702030302020204" pitchFamily="66" charset="0"/>
              </a:rPr>
              <a:t>regularly used in mainstream schools, to support all children to develop communication, language and literacy skills. </a:t>
            </a:r>
            <a:endParaRPr lang="en-GB" sz="2000" dirty="0" smtClean="0"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en-GB" sz="2000" dirty="0" smtClean="0">
                <a:latin typeface="Comic Sans MS" panose="030F0702030302020204" pitchFamily="66" charset="0"/>
              </a:rPr>
              <a:t> </a:t>
            </a:r>
          </a:p>
          <a:p>
            <a:r>
              <a:rPr lang="en-GB" sz="2000" dirty="0" smtClean="0">
                <a:latin typeface="Comic Sans MS" panose="030F0702030302020204" pitchFamily="66" charset="0"/>
              </a:rPr>
              <a:t>Inclusion</a:t>
            </a:r>
          </a:p>
          <a:p>
            <a:pPr marL="0" indent="0">
              <a:buNone/>
            </a:pPr>
            <a:endParaRPr lang="en-GB" sz="2000" dirty="0" smtClean="0">
              <a:latin typeface="Comic Sans MS" panose="030F0702030302020204" pitchFamily="66" charset="0"/>
            </a:endParaRPr>
          </a:p>
          <a:p>
            <a:r>
              <a:rPr lang="en-GB" sz="2000" dirty="0" smtClean="0">
                <a:latin typeface="Comic Sans MS" panose="030F0702030302020204" pitchFamily="66" charset="0"/>
              </a:rPr>
              <a:t>1-2 signs and symbols per week in Nursery and Primary 1.</a:t>
            </a:r>
          </a:p>
          <a:p>
            <a:pPr marL="0" indent="0">
              <a:buNone/>
            </a:pPr>
            <a:endParaRPr lang="en-GB" sz="2000" dirty="0" smtClean="0">
              <a:latin typeface="Comic Sans MS" panose="030F0702030302020204" pitchFamily="66" charset="0"/>
            </a:endParaRPr>
          </a:p>
          <a:p>
            <a:r>
              <a:rPr lang="en-GB" sz="2000" dirty="0" smtClean="0">
                <a:latin typeface="Comic Sans MS" panose="030F0702030302020204" pitchFamily="66" charset="0"/>
              </a:rPr>
              <a:t>Mr Tumble</a:t>
            </a:r>
          </a:p>
          <a:p>
            <a:endParaRPr lang="en-GB" sz="2000" dirty="0">
              <a:latin typeface="Comic Sans MS" panose="030F0702030302020204" pitchFamily="66" charset="0"/>
            </a:endParaRPr>
          </a:p>
          <a:p>
            <a:r>
              <a:rPr lang="en-GB" sz="2000" b="1" dirty="0" smtClean="0">
                <a:latin typeface="Comic Sans MS" panose="030F0702030302020204" pitchFamily="66" charset="0"/>
              </a:rPr>
              <a:t>Top Tips: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sz="2000" dirty="0" smtClean="0">
                <a:latin typeface="Comic Sans MS" panose="030F0702030302020204" pitchFamily="66" charset="0"/>
              </a:rPr>
              <a:t>Using </a:t>
            </a:r>
            <a:r>
              <a:rPr lang="en-GB" sz="2000" dirty="0" err="1">
                <a:latin typeface="Comic Sans MS" panose="030F0702030302020204" pitchFamily="66" charset="0"/>
              </a:rPr>
              <a:t>Makaton</a:t>
            </a:r>
            <a:r>
              <a:rPr lang="en-GB" sz="2000" dirty="0">
                <a:latin typeface="Comic Sans MS" panose="030F0702030302020204" pitchFamily="66" charset="0"/>
              </a:rPr>
              <a:t> is fun!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sz="2000" dirty="0">
                <a:latin typeface="Comic Sans MS" panose="030F0702030302020204" pitchFamily="66" charset="0"/>
              </a:rPr>
              <a:t>Use signs and symbols as much and as often as you can.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sz="2000" dirty="0">
                <a:latin typeface="Comic Sans MS" panose="030F0702030302020204" pitchFamily="66" charset="0"/>
              </a:rPr>
              <a:t>Always speak as you sign or use symbols.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sz="2000" dirty="0">
                <a:latin typeface="Comic Sans MS" panose="030F0702030302020204" pitchFamily="66" charset="0"/>
              </a:rPr>
              <a:t>Offer lots of encouragement.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sz="2000" dirty="0">
                <a:latin typeface="Comic Sans MS" panose="030F0702030302020204" pitchFamily="66" charset="0"/>
              </a:rPr>
              <a:t>Don't give up! </a:t>
            </a:r>
            <a:endParaRPr lang="en-GB" sz="2000" dirty="0" smtClean="0">
              <a:latin typeface="Comic Sans MS" panose="030F0702030302020204" pitchFamily="66" charset="0"/>
            </a:endParaRPr>
          </a:p>
          <a:p>
            <a:endParaRPr lang="en-GB" sz="2000" dirty="0" smtClean="0">
              <a:latin typeface="Comic Sans MS" panose="030F0702030302020204" pitchFamily="66" charset="0"/>
            </a:endParaRPr>
          </a:p>
          <a:p>
            <a:endParaRPr lang="en-GB" sz="2000" dirty="0"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116632"/>
            <a:ext cx="2411761" cy="1178531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4288" y="-160878"/>
            <a:ext cx="1733550" cy="173355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52120" y="4221088"/>
            <a:ext cx="3810000" cy="2143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16872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Comic Sans MS" panose="030F0702030302020204" pitchFamily="66" charset="0"/>
              </a:rPr>
              <a:t>Numeracy and Mathematics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GB" sz="2800" dirty="0" err="1" smtClean="0">
                <a:latin typeface="Comic Sans MS" panose="030F0702030302020204" pitchFamily="66" charset="0"/>
              </a:rPr>
              <a:t>CfE</a:t>
            </a:r>
            <a:r>
              <a:rPr lang="en-GB" sz="2800" dirty="0" smtClean="0">
                <a:latin typeface="Comic Sans MS" panose="030F0702030302020204" pitchFamily="66" charset="0"/>
              </a:rPr>
              <a:t> Early level numeracy and mathematics is divided into </a:t>
            </a:r>
            <a:r>
              <a:rPr lang="en-GB" sz="28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8</a:t>
            </a:r>
            <a:r>
              <a:rPr lang="en-GB" sz="2800" dirty="0" smtClean="0">
                <a:latin typeface="Comic Sans MS" panose="030F0702030302020204" pitchFamily="66" charset="0"/>
              </a:rPr>
              <a:t> sections</a:t>
            </a:r>
          </a:p>
          <a:p>
            <a:r>
              <a:rPr lang="en-GB" sz="2800" dirty="0" smtClean="0">
                <a:latin typeface="Comic Sans MS" panose="030F0702030302020204" pitchFamily="66" charset="0"/>
              </a:rPr>
              <a:t>Number</a:t>
            </a:r>
          </a:p>
          <a:p>
            <a:r>
              <a:rPr lang="en-GB" sz="2800" dirty="0" smtClean="0">
                <a:latin typeface="Comic Sans MS" panose="030F0702030302020204" pitchFamily="66" charset="0"/>
              </a:rPr>
              <a:t>Money</a:t>
            </a:r>
          </a:p>
          <a:p>
            <a:r>
              <a:rPr lang="en-GB" sz="2800" dirty="0" smtClean="0">
                <a:latin typeface="Comic Sans MS" panose="030F0702030302020204" pitchFamily="66" charset="0"/>
              </a:rPr>
              <a:t>Measure</a:t>
            </a:r>
          </a:p>
          <a:p>
            <a:r>
              <a:rPr lang="en-GB" sz="2800" dirty="0" smtClean="0">
                <a:latin typeface="Comic Sans MS" panose="030F0702030302020204" pitchFamily="66" charset="0"/>
              </a:rPr>
              <a:t>Time</a:t>
            </a:r>
          </a:p>
          <a:p>
            <a:r>
              <a:rPr lang="en-GB" sz="2800" dirty="0" smtClean="0">
                <a:latin typeface="Comic Sans MS" panose="030F0702030302020204" pitchFamily="66" charset="0"/>
              </a:rPr>
              <a:t>Patterns and relationships</a:t>
            </a:r>
          </a:p>
          <a:p>
            <a:r>
              <a:rPr lang="en-GB" sz="2800" dirty="0" smtClean="0">
                <a:latin typeface="Comic Sans MS" panose="030F0702030302020204" pitchFamily="66" charset="0"/>
              </a:rPr>
              <a:t>Shape</a:t>
            </a:r>
          </a:p>
          <a:p>
            <a:r>
              <a:rPr lang="en-GB" sz="2800" dirty="0" smtClean="0">
                <a:latin typeface="Comic Sans MS" panose="030F0702030302020204" pitchFamily="66" charset="0"/>
              </a:rPr>
              <a:t>Angles and symmetry</a:t>
            </a:r>
          </a:p>
          <a:p>
            <a:r>
              <a:rPr lang="en-GB" sz="2800" dirty="0" smtClean="0">
                <a:latin typeface="Comic Sans MS" panose="030F0702030302020204" pitchFamily="66" charset="0"/>
              </a:rPr>
              <a:t>Data analysis</a:t>
            </a:r>
          </a:p>
          <a:p>
            <a:endParaRPr lang="en-GB" dirty="0" smtClean="0"/>
          </a:p>
          <a:p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85872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Comic Sans MS" pitchFamily="66" charset="0"/>
              </a:rPr>
              <a:t>Active learning</a:t>
            </a:r>
            <a:endParaRPr lang="en-GB" dirty="0"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>
              <a:lnSpc>
                <a:spcPct val="115000"/>
              </a:lnSpc>
              <a:buFont typeface="Symbol"/>
              <a:buChar char=""/>
            </a:pPr>
            <a:r>
              <a:rPr lang="en-GB" sz="2400" dirty="0" smtClean="0">
                <a:effectLst/>
                <a:latin typeface="Comic Sans MS" pitchFamily="66" charset="0"/>
                <a:ea typeface="Calibri"/>
                <a:cs typeface="Times New Roman"/>
              </a:rPr>
              <a:t>Already exposed to numbers </a:t>
            </a:r>
          </a:p>
          <a:p>
            <a:pPr lvl="0">
              <a:lnSpc>
                <a:spcPct val="115000"/>
              </a:lnSpc>
              <a:buFont typeface="Symbol"/>
              <a:buChar char=""/>
            </a:pPr>
            <a:r>
              <a:rPr lang="en-GB" sz="2400" dirty="0">
                <a:latin typeface="Comic Sans MS" pitchFamily="66" charset="0"/>
                <a:ea typeface="Calibri"/>
                <a:cs typeface="Times New Roman"/>
              </a:rPr>
              <a:t>N</a:t>
            </a:r>
            <a:r>
              <a:rPr lang="en-GB" sz="2400" dirty="0" smtClean="0">
                <a:effectLst/>
                <a:latin typeface="Comic Sans MS" pitchFamily="66" charset="0"/>
                <a:ea typeface="Calibri"/>
                <a:cs typeface="Times New Roman"/>
              </a:rPr>
              <a:t>umeracy exciting and fun for children</a:t>
            </a:r>
            <a:endParaRPr lang="en-GB" sz="2400" dirty="0">
              <a:latin typeface="Comic Sans MS" pitchFamily="66" charset="0"/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buFont typeface="Symbol"/>
              <a:buChar char=""/>
            </a:pPr>
            <a:r>
              <a:rPr lang="en-GB" sz="2400" dirty="0" smtClean="0">
                <a:latin typeface="Comic Sans MS" pitchFamily="66" charset="0"/>
                <a:ea typeface="Calibri"/>
                <a:cs typeface="Times New Roman"/>
              </a:rPr>
              <a:t>We n</a:t>
            </a:r>
            <a:r>
              <a:rPr lang="en-GB" sz="2400" dirty="0" smtClean="0">
                <a:effectLst/>
                <a:latin typeface="Comic Sans MS" pitchFamily="66" charset="0"/>
                <a:ea typeface="Calibri"/>
                <a:cs typeface="Times New Roman"/>
              </a:rPr>
              <a:t>eed to make numeracy relevant and engaging for them</a:t>
            </a:r>
            <a:endParaRPr lang="en-GB" sz="2400" dirty="0">
              <a:latin typeface="Comic Sans MS" pitchFamily="66" charset="0"/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buFont typeface="Symbol"/>
              <a:buChar char=""/>
            </a:pPr>
            <a:r>
              <a:rPr lang="en-GB" sz="2400" dirty="0" smtClean="0">
                <a:effectLst/>
                <a:latin typeface="Comic Sans MS" pitchFamily="66" charset="0"/>
                <a:ea typeface="Calibri"/>
                <a:cs typeface="Times New Roman"/>
              </a:rPr>
              <a:t>Curriculum for excellence creates opportunity for active learning</a:t>
            </a:r>
            <a:endParaRPr lang="en-GB" sz="2400" dirty="0">
              <a:latin typeface="Comic Sans MS" pitchFamily="66" charset="0"/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buFont typeface="Symbol"/>
              <a:buChar char=""/>
            </a:pPr>
            <a:r>
              <a:rPr lang="en-GB" sz="2400" dirty="0" smtClean="0">
                <a:effectLst/>
                <a:latin typeface="Comic Sans MS" pitchFamily="66" charset="0"/>
                <a:ea typeface="Calibri"/>
                <a:cs typeface="Times New Roman"/>
              </a:rPr>
              <a:t>Active learning is about children exploring, investigating, problem solving and challenging children in a variety of ways using a variety of resources</a:t>
            </a:r>
            <a:endParaRPr lang="en-GB" sz="2400" dirty="0">
              <a:latin typeface="Comic Sans MS" pitchFamily="66" charset="0"/>
              <a:ea typeface="Calibri"/>
              <a:cs typeface="Times New Roman"/>
            </a:endParaRPr>
          </a:p>
          <a:p>
            <a:endParaRPr lang="en-GB" sz="2400" dirty="0">
              <a:latin typeface="Comic Sans MS" pitchFamily="66" charset="0"/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2" y="332656"/>
            <a:ext cx="1209675" cy="190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063" y="5229200"/>
            <a:ext cx="1419042" cy="14495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666416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31640" y="404664"/>
            <a:ext cx="8229600" cy="1143000"/>
          </a:xfrm>
        </p:spPr>
        <p:txBody>
          <a:bodyPr>
            <a:normAutofit/>
          </a:bodyPr>
          <a:lstStyle/>
          <a:p>
            <a:r>
              <a:rPr lang="en-GB" sz="3200" dirty="0" smtClean="0">
                <a:latin typeface="Comic Sans MS" pitchFamily="66" charset="0"/>
              </a:rPr>
              <a:t>Resources and Assessment</a:t>
            </a:r>
            <a:endParaRPr lang="en-GB" sz="3200" dirty="0"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700808"/>
            <a:ext cx="8229600" cy="4525963"/>
          </a:xfrm>
        </p:spPr>
        <p:txBody>
          <a:bodyPr>
            <a:normAutofit lnSpcReduction="10000"/>
          </a:bodyPr>
          <a:lstStyle/>
          <a:p>
            <a:pPr marL="0" indent="0">
              <a:lnSpc>
                <a:spcPct val="115000"/>
              </a:lnSpc>
              <a:buNone/>
            </a:pPr>
            <a:endParaRPr lang="en-GB" sz="2400" dirty="0">
              <a:solidFill>
                <a:srgbClr val="FF0000"/>
              </a:solidFill>
              <a:latin typeface="Comic Sans MS" panose="030F0702030302020204" pitchFamily="66" charset="0"/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buFont typeface="Symbol"/>
              <a:buChar char=""/>
            </a:pPr>
            <a:r>
              <a:rPr lang="en-GB" sz="2400" dirty="0" smtClean="0">
                <a:effectLst/>
                <a:latin typeface="Comic Sans MS" panose="030F0702030302020204" pitchFamily="66" charset="0"/>
                <a:ea typeface="Calibri"/>
                <a:cs typeface="Times New Roman"/>
              </a:rPr>
              <a:t>Singing and rhymes, workbooks, flashcards, ICT, number fans, 10 frames, multisensory activities and outdoor learning.</a:t>
            </a:r>
          </a:p>
          <a:p>
            <a:pPr marL="0" lvl="0" indent="0">
              <a:lnSpc>
                <a:spcPct val="115000"/>
              </a:lnSpc>
              <a:buNone/>
            </a:pPr>
            <a:endParaRPr lang="en-GB" sz="2400" dirty="0">
              <a:latin typeface="Comic Sans MS" panose="030F0702030302020204" pitchFamily="66" charset="0"/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buFont typeface="Symbol"/>
              <a:buChar char=""/>
            </a:pPr>
            <a:r>
              <a:rPr lang="en-GB" sz="2400" dirty="0" smtClean="0">
                <a:effectLst/>
                <a:latin typeface="Comic Sans MS" panose="030F0702030302020204" pitchFamily="66" charset="0"/>
                <a:ea typeface="Calibri"/>
                <a:cs typeface="Times New Roman"/>
              </a:rPr>
              <a:t>Within numeracy the children and teachers will work together to set goals and targets</a:t>
            </a:r>
          </a:p>
          <a:p>
            <a:pPr marL="0" lvl="0" indent="0">
              <a:lnSpc>
                <a:spcPct val="115000"/>
              </a:lnSpc>
              <a:buNone/>
            </a:pPr>
            <a:endParaRPr lang="en-GB" sz="2400" dirty="0">
              <a:latin typeface="Comic Sans MS" panose="030F0702030302020204" pitchFamily="66" charset="0"/>
              <a:ea typeface="Calibri"/>
              <a:cs typeface="Times New Roman"/>
            </a:endParaRPr>
          </a:p>
          <a:p>
            <a:r>
              <a:rPr lang="en-GB" sz="2400" dirty="0" smtClean="0">
                <a:effectLst/>
                <a:latin typeface="Comic Sans MS"/>
                <a:ea typeface="Calibri"/>
                <a:cs typeface="Times New Roman"/>
              </a:rPr>
              <a:t>Assessment- observations, Learning Blethers, written work and testing, self and peer assessment.</a:t>
            </a:r>
            <a:endParaRPr lang="en-GB" sz="24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16632"/>
            <a:ext cx="1663782" cy="16637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09653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47664" y="238736"/>
            <a:ext cx="8229600" cy="1143000"/>
          </a:xfrm>
        </p:spPr>
        <p:txBody>
          <a:bodyPr>
            <a:normAutofit/>
          </a:bodyPr>
          <a:lstStyle/>
          <a:p>
            <a:r>
              <a:rPr lang="en-GB" sz="2800" b="1" dirty="0" smtClean="0">
                <a:latin typeface="Comic Sans MS" pitchFamily="66" charset="0"/>
              </a:rPr>
              <a:t>What you can do to help at home…</a:t>
            </a:r>
            <a:endParaRPr lang="en-GB" sz="2800" b="1" dirty="0"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09120"/>
          </a:xfrm>
        </p:spPr>
        <p:txBody>
          <a:bodyPr>
            <a:normAutofit fontScale="92500" lnSpcReduction="20000"/>
          </a:bodyPr>
          <a:lstStyle/>
          <a:p>
            <a:pPr lvl="0">
              <a:lnSpc>
                <a:spcPct val="115000"/>
              </a:lnSpc>
              <a:buFont typeface="Symbol"/>
              <a:buChar char=""/>
            </a:pPr>
            <a:r>
              <a:rPr lang="en-GB" dirty="0" smtClean="0">
                <a:effectLst/>
                <a:latin typeface="Comic Sans MS"/>
                <a:ea typeface="Calibri"/>
                <a:cs typeface="Times New Roman"/>
              </a:rPr>
              <a:t>Provide opportunity for numeracy e.g. counting cars, expose them to coins when out shopping, numbers on buses, shapes in the environment etc.</a:t>
            </a:r>
            <a:endParaRPr lang="en-GB" sz="2400" dirty="0"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buFont typeface="Symbol"/>
              <a:buChar char=""/>
            </a:pPr>
            <a:r>
              <a:rPr lang="en-GB" dirty="0" smtClean="0">
                <a:effectLst/>
                <a:latin typeface="Comic Sans MS"/>
                <a:ea typeface="Calibri"/>
                <a:cs typeface="Times New Roman"/>
              </a:rPr>
              <a:t>Songs and singing about numbers</a:t>
            </a:r>
            <a:endParaRPr lang="en-GB" sz="2400" dirty="0"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buFont typeface="Symbol"/>
              <a:buChar char=""/>
            </a:pPr>
            <a:r>
              <a:rPr lang="en-GB" dirty="0" smtClean="0">
                <a:effectLst/>
                <a:latin typeface="Comic Sans MS"/>
                <a:ea typeface="Calibri"/>
                <a:cs typeface="Times New Roman"/>
              </a:rPr>
              <a:t>Days of the week, months of the year and seasons</a:t>
            </a:r>
            <a:endParaRPr lang="en-GB" sz="2400" dirty="0"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buFont typeface="Symbol"/>
              <a:buChar char=""/>
            </a:pPr>
            <a:r>
              <a:rPr lang="en-GB" dirty="0" smtClean="0">
                <a:effectLst/>
                <a:latin typeface="Comic Sans MS"/>
                <a:ea typeface="Calibri"/>
                <a:cs typeface="Times New Roman"/>
              </a:rPr>
              <a:t>Practise number formation</a:t>
            </a:r>
            <a:endParaRPr lang="en-GB" sz="2400" dirty="0"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buFont typeface="Symbol"/>
              <a:buChar char=""/>
            </a:pPr>
            <a:r>
              <a:rPr lang="en-GB" dirty="0" smtClean="0">
                <a:effectLst/>
                <a:latin typeface="Comic Sans MS"/>
                <a:ea typeface="Calibri"/>
                <a:cs typeface="Times New Roman"/>
              </a:rPr>
              <a:t>No pressure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-25287"/>
            <a:ext cx="2275706" cy="14070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264" y="4365104"/>
            <a:ext cx="1440160" cy="23279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388909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15616" y="620688"/>
            <a:ext cx="4104456" cy="3312368"/>
          </a:xfrm>
        </p:spPr>
        <p:txBody>
          <a:bodyPr>
            <a:noAutofit/>
          </a:bodyPr>
          <a:lstStyle/>
          <a:p>
            <a:r>
              <a:rPr lang="en-GB" sz="6600" dirty="0" smtClean="0"/>
              <a:t>Health and Wellbeing</a:t>
            </a:r>
            <a:endParaRPr lang="en-GB" sz="6600" dirty="0"/>
          </a:p>
        </p:txBody>
      </p:sp>
      <p:pic>
        <p:nvPicPr>
          <p:cNvPr id="1026" name="Picture 2" descr="https://wikis.bris.ac.uk/download/attachments/49712348/WW_logographic.JPG?version=1&amp;modificationDate=134193280700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112" y="1916832"/>
            <a:ext cx="3248025" cy="4371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321638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8229600" cy="1143000"/>
          </a:xfrm>
        </p:spPr>
        <p:txBody>
          <a:bodyPr/>
          <a:lstStyle/>
          <a:p>
            <a:r>
              <a:rPr lang="en-GB" dirty="0" smtClean="0"/>
              <a:t>Physical Education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700808"/>
            <a:ext cx="8229600" cy="4525963"/>
          </a:xfrm>
        </p:spPr>
        <p:txBody>
          <a:bodyPr>
            <a:normAutofit/>
          </a:bodyPr>
          <a:lstStyle/>
          <a:p>
            <a:r>
              <a:rPr lang="en-GB" sz="2800" dirty="0" smtClean="0"/>
              <a:t>Children will receive 2 hour slots of gym per week.</a:t>
            </a:r>
          </a:p>
          <a:p>
            <a:r>
              <a:rPr lang="en-GB" sz="2800" dirty="0" smtClean="0"/>
              <a:t>On these days they should have a change of t-shirt, shorts and appropriate footwear.</a:t>
            </a:r>
          </a:p>
          <a:p>
            <a:r>
              <a:rPr lang="en-GB" sz="2800" dirty="0" smtClean="0"/>
              <a:t>You can buy an </a:t>
            </a:r>
            <a:r>
              <a:rPr lang="en-GB" sz="2800" dirty="0" err="1" smtClean="0"/>
              <a:t>Elmvale</a:t>
            </a:r>
            <a:r>
              <a:rPr lang="en-GB" sz="2800" dirty="0" smtClean="0"/>
              <a:t> gym kit from the office.</a:t>
            </a:r>
          </a:p>
          <a:p>
            <a:r>
              <a:rPr lang="en-GB" sz="2800" dirty="0" smtClean="0"/>
              <a:t>Gym Shoes – only </a:t>
            </a:r>
            <a:r>
              <a:rPr lang="en-GB" sz="2800" dirty="0" err="1" smtClean="0"/>
              <a:t>velcro</a:t>
            </a:r>
            <a:r>
              <a:rPr lang="en-GB" sz="2800" dirty="0" smtClean="0"/>
              <a:t> or slip </a:t>
            </a:r>
            <a:r>
              <a:rPr lang="en-GB" sz="2800" dirty="0" err="1" smtClean="0"/>
              <a:t>ons</a:t>
            </a:r>
            <a:r>
              <a:rPr lang="en-GB" sz="2800" dirty="0" smtClean="0"/>
              <a:t> please.</a:t>
            </a:r>
          </a:p>
          <a:p>
            <a:r>
              <a:rPr lang="en-GB" sz="2800" dirty="0" smtClean="0"/>
              <a:t>Please ensure children are not wearing jewellery on these days.</a:t>
            </a:r>
          </a:p>
          <a:p>
            <a:endParaRPr lang="en-GB" dirty="0"/>
          </a:p>
        </p:txBody>
      </p:sp>
      <p:pic>
        <p:nvPicPr>
          <p:cNvPr id="2050" name="Picture 2" descr="http://racemeadow.org.uk/wp/wp-content/uploads/pe-clipart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4208" y="4869160"/>
            <a:ext cx="2554916" cy="18089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705100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8229600" cy="1143000"/>
          </a:xfrm>
        </p:spPr>
        <p:txBody>
          <a:bodyPr/>
          <a:lstStyle/>
          <a:p>
            <a:r>
              <a:rPr lang="en-GB" dirty="0" smtClean="0"/>
              <a:t>Healthy Eating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844824"/>
            <a:ext cx="8229600" cy="4525963"/>
          </a:xfrm>
        </p:spPr>
        <p:txBody>
          <a:bodyPr>
            <a:normAutofit/>
          </a:bodyPr>
          <a:lstStyle/>
          <a:p>
            <a:r>
              <a:rPr lang="en-GB" sz="2800" dirty="0" smtClean="0"/>
              <a:t>At </a:t>
            </a:r>
            <a:r>
              <a:rPr lang="en-GB" sz="2800" dirty="0" err="1" smtClean="0"/>
              <a:t>Elmvale</a:t>
            </a:r>
            <a:r>
              <a:rPr lang="en-GB" sz="2800" dirty="0" smtClean="0"/>
              <a:t>, we try to encourage the children to be as healthy as they can.</a:t>
            </a:r>
          </a:p>
          <a:p>
            <a:r>
              <a:rPr lang="en-GB" sz="2800" dirty="0" smtClean="0"/>
              <a:t>It would be fantastic if you could do so as well and provide your child with a healthy snack.</a:t>
            </a:r>
          </a:p>
          <a:p>
            <a:r>
              <a:rPr lang="en-GB" sz="2800" dirty="0" smtClean="0"/>
              <a:t>Children can also bring a water bottle to school with them (please label these). We do not allow children to bring fizzy juice or lollipops.</a:t>
            </a:r>
          </a:p>
          <a:p>
            <a:r>
              <a:rPr lang="en-GB" sz="2800" dirty="0" smtClean="0"/>
              <a:t>We will be covering healthy eating and hygiene this year and will be discussing tooth brushing etc.</a:t>
            </a:r>
          </a:p>
        </p:txBody>
      </p:sp>
      <p:pic>
        <p:nvPicPr>
          <p:cNvPr id="3074" name="Picture 2" descr="http://thefishbowlnetwork.com/blog/wp-content/uploads/2014/01/apple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371097"/>
            <a:ext cx="1318290" cy="13182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420941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GB" smtClean="0">
                <a:latin typeface="Comic Sans MS" pitchFamily="66" charset="0"/>
              </a:rPr>
              <a:t>Peer Mediation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 2" pitchFamily="18" charset="2"/>
              <a:buNone/>
            </a:pPr>
            <a:endParaRPr lang="en-GB" dirty="0" smtClean="0">
              <a:latin typeface="Comic Sans MS" pitchFamily="66" charset="0"/>
            </a:endParaRPr>
          </a:p>
          <a:p>
            <a:pPr eaLnBrk="1" hangingPunct="1">
              <a:buFont typeface="Wingdings 2" pitchFamily="18" charset="2"/>
              <a:buNone/>
            </a:pPr>
            <a:r>
              <a:rPr lang="en-GB" sz="2800" u="sng" dirty="0" smtClean="0">
                <a:solidFill>
                  <a:srgbClr val="C00000"/>
                </a:solidFill>
                <a:latin typeface="Comic Sans MS" pitchFamily="66" charset="0"/>
              </a:rPr>
              <a:t>Restorative Approaches and the Golden Rules</a:t>
            </a:r>
          </a:p>
          <a:p>
            <a:pPr eaLnBrk="1" hangingPunct="1">
              <a:buFont typeface="Wingdings 2" pitchFamily="18" charset="2"/>
              <a:buNone/>
            </a:pPr>
            <a:endParaRPr lang="en-GB" sz="2800" u="sng" dirty="0">
              <a:latin typeface="Comic Sans MS" pitchFamily="66" charset="0"/>
            </a:endParaRPr>
          </a:p>
          <a:p>
            <a:pPr eaLnBrk="1" hangingPunct="1">
              <a:buFont typeface="Wingdings 2" pitchFamily="18" charset="2"/>
              <a:buNone/>
            </a:pPr>
            <a:r>
              <a:rPr lang="en-GB" sz="2800" dirty="0" smtClean="0">
                <a:latin typeface="Comic Sans MS" pitchFamily="66" charset="0"/>
              </a:rPr>
              <a:t>Children will sign a behaviour contract and will know the Elmvale Golden rules. Although, as far as possible, Restorative Approaches will be used, this will be in conjunction with earning Golden Time minutes.</a:t>
            </a:r>
          </a:p>
          <a:p>
            <a:pPr eaLnBrk="1" hangingPunct="1"/>
            <a:endParaRPr lang="en-GB" dirty="0" smtClean="0"/>
          </a:p>
        </p:txBody>
      </p:sp>
      <p:pic>
        <p:nvPicPr>
          <p:cNvPr id="7172" name="Picture 4" descr="C:\Users\C\AppData\Local\Microsoft\Windows\Temporary Internet Files\Content.IE5\990B1B2E\MC900445706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188913"/>
            <a:ext cx="1819275" cy="167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3" name="Picture 6" descr="Elmvale Primary School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6913" y="5876925"/>
            <a:ext cx="533400" cy="666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99881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440</TotalTime>
  <Words>646</Words>
  <Application>Microsoft Office PowerPoint</Application>
  <PresentationFormat>On-screen Show (4:3)</PresentationFormat>
  <Paragraphs>101</Paragraphs>
  <Slides>15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Numeracy in P1</vt:lpstr>
      <vt:lpstr>Numeracy and Mathematics</vt:lpstr>
      <vt:lpstr>Active learning</vt:lpstr>
      <vt:lpstr>Resources and Assessment</vt:lpstr>
      <vt:lpstr>What you can do to help at home…</vt:lpstr>
      <vt:lpstr>Health and Wellbeing</vt:lpstr>
      <vt:lpstr>Physical Education</vt:lpstr>
      <vt:lpstr>Healthy Eating</vt:lpstr>
      <vt:lpstr>Peer Mediation</vt:lpstr>
      <vt:lpstr>Peer Mediation</vt:lpstr>
      <vt:lpstr>Peer Mediation</vt:lpstr>
      <vt:lpstr>Peer Mediation</vt:lpstr>
      <vt:lpstr>Home Learning</vt:lpstr>
      <vt:lpstr>Golden Rules</vt:lpstr>
      <vt:lpstr>Makaton</vt:lpstr>
    </vt:vector>
  </TitlesOfParts>
  <Company>Glasgow City Council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Numeracy in P1</dc:title>
  <dc:creator>Ireland, S  ( Wallacewell Primary )</dc:creator>
  <cp:lastModifiedBy>SG-Laptop</cp:lastModifiedBy>
  <cp:revision>10</cp:revision>
  <dcterms:created xsi:type="dcterms:W3CDTF">2014-08-28T11:48:27Z</dcterms:created>
  <dcterms:modified xsi:type="dcterms:W3CDTF">2015-09-02T20:09:29Z</dcterms:modified>
</cp:coreProperties>
</file>