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58" r:id="rId5"/>
    <p:sldId id="259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61" r:id="rId14"/>
    <p:sldId id="26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5AD9D-5324-4741-A398-97E8BD6C8FE3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4FB0F-3C95-4AD8-B489-DC819DD99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ED1C3-05C8-4C30-869D-E5243F92D5B4}" type="slidenum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ED1C3-05C8-4C30-869D-E5243F92D5B4}" type="slidenum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ED1C3-05C8-4C30-869D-E5243F92D5B4}" type="slidenum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ED1C3-05C8-4C30-869D-E5243F92D5B4}" type="slidenum">
              <a:rPr lang="en-GB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3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74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0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1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2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3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21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59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866D-B71F-4846-9B1A-3B99802FE54B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8E8E-15A7-4636-8978-33933505B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5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Numeracy in P1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63" y="2132856"/>
            <a:ext cx="4320479" cy="381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3095625"/>
            <a:ext cx="533400" cy="666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53" y="405962"/>
            <a:ext cx="1208695" cy="15108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5962"/>
            <a:ext cx="1208695" cy="151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9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>
                <a:latin typeface="Comic Sans MS" pitchFamily="66" charset="0"/>
              </a:rPr>
              <a:t>Peer Mediation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dirty="0" smtClean="0">
              <a:latin typeface="Comic Sans MS" pitchFamily="66" charset="0"/>
            </a:endParaRPr>
          </a:p>
          <a:p>
            <a:pPr eaLnBrk="1" hangingPunct="1"/>
            <a:endParaRPr lang="en-GB" dirty="0" smtClean="0"/>
          </a:p>
        </p:txBody>
      </p:sp>
      <p:pic>
        <p:nvPicPr>
          <p:cNvPr id="7172" name="Picture 4" descr="C:\Users\C\AppData\Local\Microsoft\Windows\Temporary Internet Files\Content.IE5\990B1B2E\MC9004457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81927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Elmvale Primary Sch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876925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r>
              <a:rPr lang="en-GB" dirty="0" smtClean="0">
                <a:solidFill>
                  <a:prstClr val="black"/>
                </a:solidFill>
                <a:latin typeface="Comic Sans MS" pitchFamily="66" charset="0"/>
              </a:rPr>
              <a:t>A </a:t>
            </a: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restorative approach </a:t>
            </a:r>
            <a:r>
              <a:rPr lang="en-GB" dirty="0" smtClean="0">
                <a:solidFill>
                  <a:prstClr val="black"/>
                </a:solidFill>
                <a:latin typeface="Comic Sans MS" pitchFamily="66" charset="0"/>
              </a:rPr>
              <a:t>is often used by staff to help all children in the c=school to resolve minor disputes and arguments. It helps the children take responsibility for their behaviour AND for the solution.</a:t>
            </a:r>
          </a:p>
          <a:p>
            <a:pPr>
              <a:buFont typeface="Wingdings 2" pitchFamily="18" charset="2"/>
              <a:buNone/>
            </a:pPr>
            <a:endParaRPr lang="en-GB" dirty="0" smtClean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6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>
                <a:latin typeface="Comic Sans MS" pitchFamily="66" charset="0"/>
              </a:rPr>
              <a:t>Peer Mediation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dirty="0" smtClean="0"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latin typeface="Comic Sans MS" pitchFamily="66" charset="0"/>
              </a:rPr>
              <a:t>Each day, 4 Primary 7 children will be available in the Infant playground to help P1-3 children solve any minor disputes. The P7 children have been trained in </a:t>
            </a: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Restorative Practices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7172" name="Picture 4" descr="C:\Users\C\AppData\Local\Microsoft\Windows\Temporary Internet Files\Content.IE5\990B1B2E\MC9004457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81927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Elmvale Primary Sch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876925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56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smtClean="0">
                <a:latin typeface="Comic Sans MS" pitchFamily="66" charset="0"/>
              </a:rPr>
              <a:t>Peer Mediation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latin typeface="Comic Sans MS" pitchFamily="66" charset="0"/>
              </a:rPr>
              <a:t>What is it?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sz="3200" dirty="0" smtClean="0">
                <a:solidFill>
                  <a:srgbClr val="C00000"/>
                </a:solidFill>
                <a:latin typeface="Comic Sans MS" pitchFamily="66" charset="0"/>
              </a:rPr>
              <a:t>Peer Mediation </a:t>
            </a:r>
            <a:r>
              <a:rPr lang="en-GB" sz="3200" dirty="0" smtClean="0">
                <a:latin typeface="Comic Sans MS" pitchFamily="66" charset="0"/>
              </a:rPr>
              <a:t>is a process where </a:t>
            </a:r>
            <a:r>
              <a:rPr lang="en-GB" dirty="0" smtClean="0">
                <a:latin typeface="Comic Sans MS" pitchFamily="66" charset="0"/>
              </a:rPr>
              <a:t>children</a:t>
            </a:r>
            <a:r>
              <a:rPr lang="en-GB" sz="3200" dirty="0" smtClean="0">
                <a:latin typeface="Comic Sans MS" pitchFamily="66" charset="0"/>
              </a:rPr>
              <a:t> who are involved in a dispute or argument are helped by older children</a:t>
            </a:r>
          </a:p>
          <a:p>
            <a:pPr marL="0" indent="0" eaLnBrk="1" hangingPunct="1">
              <a:buNone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  </a:t>
            </a:r>
            <a:r>
              <a:rPr lang="en-GB" sz="3200" dirty="0" smtClean="0">
                <a:latin typeface="Comic Sans MS" pitchFamily="66" charset="0"/>
              </a:rPr>
              <a:t>to resolve it by working together.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latin typeface="Comic Sans MS" pitchFamily="66" charset="0"/>
            </a:endParaRPr>
          </a:p>
          <a:p>
            <a:pPr eaLnBrk="1" hangingPunct="1"/>
            <a:endParaRPr lang="en-GB" dirty="0" smtClean="0"/>
          </a:p>
        </p:txBody>
      </p:sp>
      <p:pic>
        <p:nvPicPr>
          <p:cNvPr id="7172" name="Picture 4" descr="C:\Users\C\AppData\Local\Microsoft\Windows\Temporary Internet Files\Content.IE5\990B1B2E\MC9004457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27362" cy="131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Elmvale Primary Sch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876925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28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Home Learning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73923"/>
            <a:ext cx="8229600" cy="5007405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Home learning- </a:t>
            </a:r>
            <a:r>
              <a:rPr lang="en-GB" sz="2000" dirty="0" smtClean="0">
                <a:latin typeface="Comic Sans MS" panose="030F0702030302020204" pitchFamily="66" charset="0"/>
              </a:rPr>
              <a:t>learning activities at home in replacement of the term ‘Homework’.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Aim-</a:t>
            </a:r>
            <a:r>
              <a:rPr lang="en-GB" sz="2000" dirty="0" smtClean="0">
                <a:latin typeface="Comic Sans MS" panose="030F0702030302020204" pitchFamily="66" charset="0"/>
              </a:rPr>
              <a:t> reflection, consolidation of work and parental involvement.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10-15mins (</a:t>
            </a:r>
            <a:r>
              <a:rPr lang="en-GB" sz="2000" dirty="0" err="1" smtClean="0">
                <a:latin typeface="Comic Sans MS" panose="030F0702030302020204" pitchFamily="66" charset="0"/>
              </a:rPr>
              <a:t>approx</a:t>
            </a:r>
            <a:r>
              <a:rPr lang="en-GB" sz="2000" dirty="0" smtClean="0">
                <a:latin typeface="Comic Sans MS" panose="030F0702030302020204" pitchFamily="66" charset="0"/>
              </a:rPr>
              <a:t>) 3-4 nights per week.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Home learning workbooks- </a:t>
            </a:r>
            <a:r>
              <a:rPr lang="en-GB" sz="2000" dirty="0" smtClean="0">
                <a:latin typeface="Comic Sans MS" panose="030F0702030302020204" pitchFamily="66" charset="0"/>
              </a:rPr>
              <a:t>1 page per night.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Home learning grid- </a:t>
            </a:r>
            <a:r>
              <a:rPr lang="en-GB" sz="2000" dirty="0" smtClean="0">
                <a:latin typeface="Comic Sans MS" panose="030F0702030302020204" pitchFamily="66" charset="0"/>
              </a:rPr>
              <a:t>1 activity per week.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Reading</a:t>
            </a:r>
          </a:p>
          <a:p>
            <a:pPr marL="0" indent="0">
              <a:buNone/>
            </a:pPr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Communication Jotter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899886"/>
            <a:ext cx="5066892" cy="803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0"/>
            <a:ext cx="1872208" cy="131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9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Golden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en-GB" dirty="0" smtClean="0"/>
              <a:t>We do our best</a:t>
            </a:r>
          </a:p>
          <a:p>
            <a:r>
              <a:rPr lang="en-GB" dirty="0" smtClean="0"/>
              <a:t>We are honest</a:t>
            </a:r>
          </a:p>
          <a:p>
            <a:r>
              <a:rPr lang="en-GB" dirty="0" smtClean="0"/>
              <a:t>We are kind and helpful</a:t>
            </a:r>
          </a:p>
          <a:p>
            <a:r>
              <a:rPr lang="en-GB" dirty="0" smtClean="0"/>
              <a:t>We show respect and good manners</a:t>
            </a:r>
          </a:p>
          <a:p>
            <a:r>
              <a:rPr lang="en-GB" dirty="0" smtClean="0"/>
              <a:t>We look after property</a:t>
            </a:r>
          </a:p>
          <a:p>
            <a:r>
              <a:rPr lang="en-GB" dirty="0" smtClean="0"/>
              <a:t>We walk quietly around the school</a:t>
            </a:r>
            <a:endParaRPr lang="en-GB" dirty="0"/>
          </a:p>
        </p:txBody>
      </p:sp>
      <p:pic>
        <p:nvPicPr>
          <p:cNvPr id="4098" name="Picture 2" descr="http://2.bp.blogspot.com/_tJJEi1zseDI/R56xHgJ7IxI/AAAAAAAAApM/2mmS-IJGgME/s320/gold_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2454"/>
            <a:ext cx="1374985" cy="132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2.bp.blogspot.com/_tJJEi1zseDI/R56xHgJ7IxI/AAAAAAAAApM/2mmS-IJGgME/s320/gold_st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1162"/>
            <a:ext cx="1460732" cy="140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715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Comic Sans MS" panose="030F0702030302020204" pitchFamily="66" charset="0"/>
              </a:rPr>
              <a:t>Makaton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GB" sz="2000" dirty="0" err="1" smtClean="0">
                <a:latin typeface="Comic Sans MS" panose="030F0702030302020204" pitchFamily="66" charset="0"/>
              </a:rPr>
              <a:t>Makaton</a:t>
            </a:r>
            <a:r>
              <a:rPr lang="en-GB" sz="2000" dirty="0" smtClean="0">
                <a:latin typeface="Comic Sans MS" panose="030F0702030302020204" pitchFamily="66" charset="0"/>
              </a:rPr>
              <a:t> is </a:t>
            </a:r>
            <a:r>
              <a:rPr lang="en-GB" sz="2000" dirty="0">
                <a:latin typeface="Comic Sans MS" panose="030F0702030302020204" pitchFamily="66" charset="0"/>
              </a:rPr>
              <a:t>a language programme using signs and symbols to help people to communicate. </a:t>
            </a:r>
            <a:r>
              <a:rPr lang="en-GB" sz="2000" dirty="0" smtClean="0">
                <a:latin typeface="Comic Sans MS" panose="030F0702030302020204" pitchFamily="66" charset="0"/>
              </a:rPr>
              <a:t>It is used by many people who find it difficult to use verbal communication. It </a:t>
            </a:r>
            <a:r>
              <a:rPr lang="en-GB" sz="2000" dirty="0">
                <a:latin typeface="Comic Sans MS" panose="030F0702030302020204" pitchFamily="66" charset="0"/>
              </a:rPr>
              <a:t>is designed to support spoken </a:t>
            </a:r>
            <a:r>
              <a:rPr lang="en-GB" sz="2000" dirty="0" smtClean="0">
                <a:latin typeface="Comic Sans MS" panose="030F0702030302020204" pitchFamily="66" charset="0"/>
              </a:rPr>
              <a:t>language.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err="1" smtClean="0">
                <a:latin typeface="Comic Sans MS" panose="030F0702030302020204" pitchFamily="66" charset="0"/>
              </a:rPr>
              <a:t>Makaton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is </a:t>
            </a:r>
            <a:r>
              <a:rPr lang="en-GB" sz="2000" dirty="0">
                <a:latin typeface="Comic Sans MS" panose="030F0702030302020204" pitchFamily="66" charset="0"/>
              </a:rPr>
              <a:t>regularly used in mainstream schools, to support all children to develop communication, language and literacy skills. 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Inclusion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1-2 signs and symbols per week in Nursery and Primary 1.</a:t>
            </a:r>
          </a:p>
          <a:p>
            <a:pPr marL="0" indent="0">
              <a:buNone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Mr Tumble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Top Tips: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Comic Sans MS" panose="030F0702030302020204" pitchFamily="66" charset="0"/>
              </a:rPr>
              <a:t>Using </a:t>
            </a:r>
            <a:r>
              <a:rPr lang="en-GB" sz="2000" dirty="0" err="1">
                <a:latin typeface="Comic Sans MS" panose="030F0702030302020204" pitchFamily="66" charset="0"/>
              </a:rPr>
              <a:t>Makaton</a:t>
            </a:r>
            <a:r>
              <a:rPr lang="en-GB" sz="2000" dirty="0">
                <a:latin typeface="Comic Sans MS" panose="030F0702030302020204" pitchFamily="66" charset="0"/>
              </a:rPr>
              <a:t> is fun!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Comic Sans MS" panose="030F0702030302020204" pitchFamily="66" charset="0"/>
              </a:rPr>
              <a:t>Use signs and symbols as much and as often as you can.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Comic Sans MS" panose="030F0702030302020204" pitchFamily="66" charset="0"/>
              </a:rPr>
              <a:t>Always speak as you sign or use symbols.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Comic Sans MS" panose="030F0702030302020204" pitchFamily="66" charset="0"/>
              </a:rPr>
              <a:t>Offer lots of encouragement.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Comic Sans MS" panose="030F0702030302020204" pitchFamily="66" charset="0"/>
              </a:rPr>
              <a:t>Don't give up! 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411761" cy="1178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-160878"/>
            <a:ext cx="1733550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21088"/>
            <a:ext cx="3810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8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Numeracy and Mathematics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CfE</a:t>
            </a:r>
            <a:r>
              <a:rPr lang="en-GB" sz="2800" dirty="0" smtClean="0">
                <a:latin typeface="Comic Sans MS" panose="030F0702030302020204" pitchFamily="66" charset="0"/>
              </a:rPr>
              <a:t> Early level numeracy and mathematics is divided into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2800" dirty="0" smtClean="0">
                <a:latin typeface="Comic Sans MS" panose="030F0702030302020204" pitchFamily="66" charset="0"/>
              </a:rPr>
              <a:t> sections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Number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Money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Measure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Time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Patterns and relationships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Shape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Angles and symmetry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Data analysis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8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Active learning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Already exposed to numbers 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>
                <a:latin typeface="Comic Sans MS" pitchFamily="66" charset="0"/>
                <a:ea typeface="Calibri"/>
                <a:cs typeface="Times New Roman"/>
              </a:rPr>
              <a:t>N</a:t>
            </a:r>
            <a:r>
              <a:rPr lang="en-GB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umeracy exciting and fun for children</a:t>
            </a:r>
            <a:endParaRPr lang="en-GB" sz="2400" dirty="0">
              <a:latin typeface="Comic Sans MS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latin typeface="Comic Sans MS" pitchFamily="66" charset="0"/>
                <a:ea typeface="Calibri"/>
                <a:cs typeface="Times New Roman"/>
              </a:rPr>
              <a:t>We n</a:t>
            </a:r>
            <a:r>
              <a:rPr lang="en-GB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eed to make numeracy relevant and engaging for them</a:t>
            </a:r>
            <a:endParaRPr lang="en-GB" sz="2400" dirty="0">
              <a:latin typeface="Comic Sans MS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Curriculum for excellence creates opportunity for active learning</a:t>
            </a:r>
            <a:endParaRPr lang="en-GB" sz="2400" dirty="0">
              <a:latin typeface="Comic Sans MS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Active learning is about children exploring, investigating, problem solving and challenging children in a variety of ways using a variety of resources</a:t>
            </a:r>
            <a:endParaRPr lang="en-GB" sz="2400" dirty="0">
              <a:latin typeface="Comic Sans MS" pitchFamily="66" charset="0"/>
              <a:ea typeface="Calibri"/>
              <a:cs typeface="Times New Roman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2096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63" y="5229200"/>
            <a:ext cx="1419042" cy="144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64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Resources and Assessment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Singing and rhymes, workbooks, flashcards, ICT, number fans, 10 frames, multisensory activities and outdoor learning.</a:t>
            </a:r>
          </a:p>
          <a:p>
            <a:pPr marL="0" lvl="0" indent="0">
              <a:lnSpc>
                <a:spcPct val="115000"/>
              </a:lnSpc>
              <a:buNone/>
            </a:pPr>
            <a:endParaRPr lang="en-GB" sz="24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Within numeracy the children and teachers will work together to set goals and targets</a:t>
            </a:r>
          </a:p>
          <a:p>
            <a:pPr marL="0" lvl="0" indent="0">
              <a:lnSpc>
                <a:spcPct val="115000"/>
              </a:lnSpc>
              <a:buNone/>
            </a:pPr>
            <a:endParaRPr lang="en-GB" sz="24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r>
              <a:rPr lang="en-GB" sz="2400" dirty="0" smtClean="0">
                <a:effectLst/>
                <a:latin typeface="Comic Sans MS"/>
                <a:ea typeface="Calibri"/>
                <a:cs typeface="Times New Roman"/>
              </a:rPr>
              <a:t>Assessment- observations, Learning Blethers, written work and testing, self and peer assessment.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663782" cy="166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6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3873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What you can do to help at home…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ffectLst/>
                <a:latin typeface="Comic Sans MS"/>
                <a:ea typeface="Calibri"/>
                <a:cs typeface="Times New Roman"/>
              </a:rPr>
              <a:t>Provide opportunity for numeracy e.g. counting cars, expose them to coins when out shopping, numbers on buses, shapes in the environment etc.</a:t>
            </a:r>
            <a:endParaRPr lang="en-GB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ffectLst/>
                <a:latin typeface="Comic Sans MS"/>
                <a:ea typeface="Calibri"/>
                <a:cs typeface="Times New Roman"/>
              </a:rPr>
              <a:t>Songs and singing about numbers</a:t>
            </a:r>
            <a:endParaRPr lang="en-GB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ffectLst/>
                <a:latin typeface="Comic Sans MS"/>
                <a:ea typeface="Calibri"/>
                <a:cs typeface="Times New Roman"/>
              </a:rPr>
              <a:t>Days of the week, months of the year and seasons</a:t>
            </a:r>
            <a:endParaRPr lang="en-GB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ffectLst/>
                <a:latin typeface="Comic Sans MS"/>
                <a:ea typeface="Calibri"/>
                <a:cs typeface="Times New Roman"/>
              </a:rPr>
              <a:t>Practise number formation</a:t>
            </a:r>
            <a:endParaRPr lang="en-GB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n-GB" dirty="0" smtClean="0">
                <a:effectLst/>
                <a:latin typeface="Comic Sans MS"/>
                <a:ea typeface="Calibri"/>
                <a:cs typeface="Times New Roman"/>
              </a:rPr>
              <a:t>No pressure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25287"/>
            <a:ext cx="2275706" cy="140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65104"/>
            <a:ext cx="1440160" cy="232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89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4104456" cy="3312368"/>
          </a:xfrm>
        </p:spPr>
        <p:txBody>
          <a:bodyPr>
            <a:noAutofit/>
          </a:bodyPr>
          <a:lstStyle/>
          <a:p>
            <a:r>
              <a:rPr lang="en-GB" sz="6600" dirty="0" smtClean="0"/>
              <a:t>Health and Wellbeing</a:t>
            </a:r>
            <a:endParaRPr lang="en-GB" sz="6600" dirty="0"/>
          </a:p>
        </p:txBody>
      </p:sp>
      <p:pic>
        <p:nvPicPr>
          <p:cNvPr id="1026" name="Picture 2" descr="https://wikis.bris.ac.uk/download/attachments/49712348/WW_logographic.JPG?version=1&amp;modificationDate=1341932807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32480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16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GB" dirty="0" smtClean="0"/>
              <a:t>Physical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Children will receive 2 hour slots of gym per week.</a:t>
            </a:r>
          </a:p>
          <a:p>
            <a:r>
              <a:rPr lang="en-GB" sz="2800" dirty="0" smtClean="0"/>
              <a:t>On these days they should have a change of t-shirt, shorts and appropriate footwear.</a:t>
            </a:r>
          </a:p>
          <a:p>
            <a:r>
              <a:rPr lang="en-GB" sz="2800" dirty="0" smtClean="0"/>
              <a:t>You can buy an </a:t>
            </a:r>
            <a:r>
              <a:rPr lang="en-GB" sz="2800" dirty="0" err="1" smtClean="0"/>
              <a:t>Elmvale</a:t>
            </a:r>
            <a:r>
              <a:rPr lang="en-GB" sz="2800" dirty="0" smtClean="0"/>
              <a:t> gym kit from the office.</a:t>
            </a:r>
          </a:p>
          <a:p>
            <a:r>
              <a:rPr lang="en-GB" sz="2800" dirty="0" smtClean="0"/>
              <a:t>Gym Shoes – only </a:t>
            </a:r>
            <a:r>
              <a:rPr lang="en-GB" sz="2800" dirty="0" err="1" smtClean="0"/>
              <a:t>velcro</a:t>
            </a:r>
            <a:r>
              <a:rPr lang="en-GB" sz="2800" dirty="0" smtClean="0"/>
              <a:t> or slip </a:t>
            </a:r>
            <a:r>
              <a:rPr lang="en-GB" sz="2800" dirty="0" err="1" smtClean="0"/>
              <a:t>ons</a:t>
            </a:r>
            <a:r>
              <a:rPr lang="en-GB" sz="2800" dirty="0" smtClean="0"/>
              <a:t> please.</a:t>
            </a:r>
          </a:p>
          <a:p>
            <a:r>
              <a:rPr lang="en-GB" sz="2800" dirty="0" smtClean="0"/>
              <a:t>Please ensure children are not wearing jewellery on these days.</a:t>
            </a:r>
          </a:p>
          <a:p>
            <a:endParaRPr lang="en-GB" dirty="0"/>
          </a:p>
        </p:txBody>
      </p:sp>
      <p:pic>
        <p:nvPicPr>
          <p:cNvPr id="2050" name="Picture 2" descr="http://racemeadow.org.uk/wp/wp-content/uploads/pe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2554916" cy="18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510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en-GB" dirty="0" smtClean="0"/>
              <a:t>Healthy Eating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At </a:t>
            </a:r>
            <a:r>
              <a:rPr lang="en-GB" sz="2800" dirty="0" err="1" smtClean="0"/>
              <a:t>Elmvale</a:t>
            </a:r>
            <a:r>
              <a:rPr lang="en-GB" sz="2800" dirty="0" smtClean="0"/>
              <a:t>, we try to encourage the children to be as healthy as they can.</a:t>
            </a:r>
          </a:p>
          <a:p>
            <a:r>
              <a:rPr lang="en-GB" sz="2800" dirty="0" smtClean="0"/>
              <a:t>It would be fantastic if you could do so as well and provide your child with a healthy snack.</a:t>
            </a:r>
          </a:p>
          <a:p>
            <a:r>
              <a:rPr lang="en-GB" sz="2800" dirty="0" smtClean="0"/>
              <a:t>Children can also bring a water bottle to school with them (please label these). We do not allow children to bring fizzy juice or lollipops.</a:t>
            </a:r>
          </a:p>
          <a:p>
            <a:r>
              <a:rPr lang="en-GB" sz="2800" dirty="0" smtClean="0"/>
              <a:t>We will be covering healthy eating and hygiene this year and will be discussing tooth brushing etc.</a:t>
            </a:r>
          </a:p>
        </p:txBody>
      </p:sp>
      <p:pic>
        <p:nvPicPr>
          <p:cNvPr id="3074" name="Picture 2" descr="http://thefishbowlnetwork.com/blog/wp-content/uploads/2014/01/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097"/>
            <a:ext cx="1318290" cy="131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09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>
                <a:latin typeface="Comic Sans MS" pitchFamily="66" charset="0"/>
              </a:rPr>
              <a:t>Peer Mediation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dirty="0" smtClean="0"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2800" u="sng" dirty="0" smtClean="0">
                <a:solidFill>
                  <a:srgbClr val="C00000"/>
                </a:solidFill>
                <a:latin typeface="Comic Sans MS" pitchFamily="66" charset="0"/>
              </a:rPr>
              <a:t>Restorative Approaches and the Golden Rules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u="sng" dirty="0"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2800" dirty="0" smtClean="0">
                <a:latin typeface="Comic Sans MS" pitchFamily="66" charset="0"/>
              </a:rPr>
              <a:t>Children will sign a behaviour contract and will know the Elmvale Golden rules. Although, as far as possible, Restorative Approaches will be used, this will be in conjunction with earning Golden Time minutes.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7172" name="Picture 4" descr="C:\Users\C\AppData\Local\Microsoft\Windows\Temporary Internet Files\Content.IE5\990B1B2E\MC9004457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81927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Elmvale Primary Sch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5876925"/>
            <a:ext cx="533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8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646</Words>
  <Application>Microsoft Office PowerPoint</Application>
  <PresentationFormat>On-screen Show (4:3)</PresentationFormat>
  <Paragraphs>101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Numeracy in P1</vt:lpstr>
      <vt:lpstr>Numeracy and Mathematics</vt:lpstr>
      <vt:lpstr>Active learning</vt:lpstr>
      <vt:lpstr>Resources and Assessment</vt:lpstr>
      <vt:lpstr>What you can do to help at home…</vt:lpstr>
      <vt:lpstr>Health and Wellbeing</vt:lpstr>
      <vt:lpstr>Physical Education</vt:lpstr>
      <vt:lpstr>Healthy Eating</vt:lpstr>
      <vt:lpstr>Peer Mediation</vt:lpstr>
      <vt:lpstr>Peer Mediation</vt:lpstr>
      <vt:lpstr>Peer Mediation</vt:lpstr>
      <vt:lpstr>Peer Mediation</vt:lpstr>
      <vt:lpstr>Home Learning</vt:lpstr>
      <vt:lpstr>Golden Rules</vt:lpstr>
      <vt:lpstr>Makaton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in P1</dc:title>
  <dc:creator>Ireland, S  ( Wallacewell Primary )</dc:creator>
  <cp:lastModifiedBy>SG-Laptop</cp:lastModifiedBy>
  <cp:revision>10</cp:revision>
  <dcterms:created xsi:type="dcterms:W3CDTF">2014-08-28T11:48:27Z</dcterms:created>
  <dcterms:modified xsi:type="dcterms:W3CDTF">2015-09-02T20:09:29Z</dcterms:modified>
</cp:coreProperties>
</file>